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Gill Sans"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jrdmbvFjcQXVA+p5++6fWwdo/g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39EA0E-67B1-4C1E-8731-E92162C06F0E}">
  <a:tblStyle styleId="{D239EA0E-67B1-4C1E-8731-E92162C06F0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0" name="Google Shape;2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7" name="Google Shape;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9" name="Google Shape;509;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8" name="Google Shape;518;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7" name="Google Shape;527;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72" name="Google Shape;57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7" name="Google Shape;70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4" name="Google Shape;1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47"/>
          <p:cNvSpPr txBox="1">
            <a:spLocks noGrp="1"/>
          </p:cNvSpPr>
          <p:nvPr>
            <p:ph type="ctrTitle"/>
          </p:nvPr>
        </p:nvSpPr>
        <p:spPr>
          <a:xfrm>
            <a:off x="1143000" y="1747028"/>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Font typeface="Calibri"/>
              <a:buNone/>
              <a:defRPr sz="48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7"/>
          <p:cNvSpPr txBox="1">
            <a:spLocks noGrp="1"/>
          </p:cNvSpPr>
          <p:nvPr>
            <p:ph type="subTitle" idx="1"/>
          </p:nvPr>
        </p:nvSpPr>
        <p:spPr>
          <a:xfrm>
            <a:off x="1143000" y="3606784"/>
            <a:ext cx="6858000" cy="7859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1800"/>
              <a:buNone/>
              <a:defRPr sz="1800" b="1">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438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8"/>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22"/>
        <p:cNvGrpSpPr/>
        <p:nvPr/>
      </p:nvGrpSpPr>
      <p:grpSpPr>
        <a:xfrm>
          <a:off x="0" y="0"/>
          <a:ext cx="0" cy="0"/>
          <a:chOff x="0" y="0"/>
          <a:chExt cx="0" cy="0"/>
        </a:xfrm>
      </p:grpSpPr>
      <p:sp>
        <p:nvSpPr>
          <p:cNvPr id="23" name="Google Shape;23;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0"/>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SzPts val="2100"/>
              <a:buChar char="•"/>
              <a:defRPr>
                <a:solidFill>
                  <a:srgbClr val="45752A"/>
                </a:solidFill>
              </a:defRPr>
            </a:lvl1pPr>
            <a:lvl2pPr marL="914400" lvl="1" indent="-342900" algn="l">
              <a:lnSpc>
                <a:spcPct val="90000"/>
              </a:lnSpc>
              <a:spcBef>
                <a:spcPts val="375"/>
              </a:spcBef>
              <a:spcAft>
                <a:spcPts val="0"/>
              </a:spcAft>
              <a:buSzPts val="1800"/>
              <a:buChar char="•"/>
              <a:defRPr>
                <a:solidFill>
                  <a:srgbClr val="45752A"/>
                </a:solidFill>
              </a:defRPr>
            </a:lvl2pPr>
            <a:lvl3pPr marL="1371600" lvl="2" indent="-323850" algn="l">
              <a:lnSpc>
                <a:spcPct val="90000"/>
              </a:lnSpc>
              <a:spcBef>
                <a:spcPts val="375"/>
              </a:spcBef>
              <a:spcAft>
                <a:spcPts val="0"/>
              </a:spcAft>
              <a:buSzPts val="1500"/>
              <a:buChar char="•"/>
              <a:defRPr>
                <a:solidFill>
                  <a:srgbClr val="45752A"/>
                </a:solidFill>
              </a:defRPr>
            </a:lvl3pPr>
            <a:lvl4pPr marL="1828800" lvl="3" indent="-314325" algn="l">
              <a:lnSpc>
                <a:spcPct val="90000"/>
              </a:lnSpc>
              <a:spcBef>
                <a:spcPts val="375"/>
              </a:spcBef>
              <a:spcAft>
                <a:spcPts val="0"/>
              </a:spcAft>
              <a:buSzPts val="1350"/>
              <a:buChar char="•"/>
              <a:defRPr>
                <a:solidFill>
                  <a:srgbClr val="45752A"/>
                </a:solidFill>
              </a:defRPr>
            </a:lvl4pPr>
            <a:lvl5pPr marL="2286000" lvl="4" indent="-314325" algn="l">
              <a:lnSpc>
                <a:spcPct val="90000"/>
              </a:lnSpc>
              <a:spcBef>
                <a:spcPts val="375"/>
              </a:spcBef>
              <a:spcAft>
                <a:spcPts val="0"/>
              </a:spcAft>
              <a:buSzPts val="1350"/>
              <a:buChar char="•"/>
              <a:defRPr>
                <a:solidFill>
                  <a:srgbClr val="45752A"/>
                </a:solidFill>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25" name="Google Shape;25;p5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5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1D4383"/>
              </a:buClr>
              <a:buSzPts val="2400"/>
              <a:buFont typeface="Calibri"/>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8" name="Google Shape;28;p5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1200"/>
            </a:lvl1pPr>
            <a:lvl2pPr marL="914400" lvl="1" indent="-304800" algn="l">
              <a:lnSpc>
                <a:spcPct val="90000"/>
              </a:lnSpc>
              <a:spcBef>
                <a:spcPts val="0"/>
              </a:spcBef>
              <a:spcAft>
                <a:spcPts val="0"/>
              </a:spcAft>
              <a:buClr>
                <a:schemeClr val="dk1"/>
              </a:buClr>
              <a:buSzPts val="1200"/>
              <a:buChar char="○"/>
              <a:defRPr sz="1200"/>
            </a:lvl2pPr>
            <a:lvl3pPr marL="1371600" lvl="2" indent="-304800" algn="l">
              <a:lnSpc>
                <a:spcPct val="90000"/>
              </a:lnSpc>
              <a:spcBef>
                <a:spcPts val="0"/>
              </a:spcBef>
              <a:spcAft>
                <a:spcPts val="0"/>
              </a:spcAft>
              <a:buClr>
                <a:schemeClr val="dk1"/>
              </a:buClr>
              <a:buSzPts val="1200"/>
              <a:buChar char="■"/>
              <a:defRPr sz="1200"/>
            </a:lvl3pPr>
            <a:lvl4pPr marL="1828800" lvl="3" indent="-304800" algn="l">
              <a:lnSpc>
                <a:spcPct val="90000"/>
              </a:lnSpc>
              <a:spcBef>
                <a:spcPts val="0"/>
              </a:spcBef>
              <a:spcAft>
                <a:spcPts val="0"/>
              </a:spcAft>
              <a:buClr>
                <a:schemeClr val="dk1"/>
              </a:buClr>
              <a:buSzPts val="1200"/>
              <a:buChar char="●"/>
              <a:defRPr sz="1200"/>
            </a:lvl4pPr>
            <a:lvl5pPr marL="2286000" lvl="4" indent="-304800" algn="l">
              <a:lnSpc>
                <a:spcPct val="9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9" name="Google Shape;2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52"/>
          <p:cNvSpPr txBox="1">
            <a:spLocks noGrp="1"/>
          </p:cNvSpPr>
          <p:nvPr>
            <p:ph type="title"/>
          </p:nvPr>
        </p:nvSpPr>
        <p:spPr>
          <a:xfrm>
            <a:off x="687684" y="623085"/>
            <a:ext cx="7945954"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D4383"/>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2"/>
          <p:cNvSpPr txBox="1">
            <a:spLocks noGrp="1"/>
          </p:cNvSpPr>
          <p:nvPr>
            <p:ph type="body" idx="1"/>
          </p:nvPr>
        </p:nvSpPr>
        <p:spPr>
          <a:xfrm>
            <a:off x="687684" y="2782879"/>
            <a:ext cx="7945954"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D438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3"/>
          <p:cNvSpPr txBox="1">
            <a:spLocks noGrp="1"/>
          </p:cNvSpPr>
          <p:nvPr>
            <p:ph type="body" idx="1"/>
          </p:nvPr>
        </p:nvSpPr>
        <p:spPr>
          <a:xfrm>
            <a:off x="628650" y="1369219"/>
            <a:ext cx="3886200" cy="305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3"/>
          <p:cNvSpPr txBox="1">
            <a:spLocks noGrp="1"/>
          </p:cNvSpPr>
          <p:nvPr>
            <p:ph type="body" idx="2"/>
          </p:nvPr>
        </p:nvSpPr>
        <p:spPr>
          <a:xfrm>
            <a:off x="4629150" y="1369219"/>
            <a:ext cx="3886200" cy="305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D4383"/>
              </a:buClr>
              <a:buSzPts val="3300"/>
              <a:buFont typeface="Calibri"/>
              <a:buNone/>
              <a:defRPr sz="3300" b="1" i="0" u="none" strike="noStrike" cap="none">
                <a:solidFill>
                  <a:srgbClr val="1D438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
          <p:cNvSpPr txBox="1">
            <a:spLocks noGrp="1"/>
          </p:cNvSpPr>
          <p:nvPr>
            <p:ph type="ctrTitle"/>
          </p:nvPr>
        </p:nvSpPr>
        <p:spPr>
          <a:xfrm>
            <a:off x="1143000" y="2177334"/>
            <a:ext cx="68580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1800"/>
              <a:buFont typeface="Calibri"/>
              <a:buNone/>
            </a:pPr>
            <a:r>
              <a:rPr lang="en-US" sz="3000">
                <a:latin typeface="Calibri"/>
                <a:ea typeface="Calibri"/>
                <a:cs typeface="Calibri"/>
                <a:sym typeface="Calibri"/>
              </a:rPr>
              <a:t>Understanding the nature of bilingualism: </a:t>
            </a:r>
            <a:br>
              <a:rPr lang="en-US" sz="3000">
                <a:latin typeface="Calibri"/>
                <a:ea typeface="Calibri"/>
                <a:cs typeface="Calibri"/>
                <a:sym typeface="Calibri"/>
              </a:rPr>
            </a:br>
            <a:r>
              <a:rPr lang="en-US" sz="3000">
                <a:latin typeface="Calibri"/>
                <a:ea typeface="Calibri"/>
                <a:cs typeface="Calibri"/>
                <a:sym typeface="Calibri"/>
              </a:rPr>
              <a:t/>
            </a:r>
            <a:br>
              <a:rPr lang="en-US" sz="3000">
                <a:latin typeface="Calibri"/>
                <a:ea typeface="Calibri"/>
                <a:cs typeface="Calibri"/>
                <a:sym typeface="Calibri"/>
              </a:rPr>
            </a:br>
            <a:r>
              <a:rPr lang="en-US" sz="3000">
                <a:latin typeface="Calibri"/>
                <a:ea typeface="Calibri"/>
                <a:cs typeface="Calibri"/>
                <a:sym typeface="Calibri"/>
              </a:rPr>
              <a:t>Multimodal network approaches reveal dynamic effects of bilingualism for language and cognition </a:t>
            </a:r>
            <a:br>
              <a:rPr lang="en-US" sz="3000">
                <a:latin typeface="Calibri"/>
                <a:ea typeface="Calibri"/>
                <a:cs typeface="Calibri"/>
                <a:sym typeface="Calibri"/>
              </a:rPr>
            </a:br>
            <a:endParaRPr sz="3000">
              <a:latin typeface="Calibri"/>
              <a:ea typeface="Calibri"/>
              <a:cs typeface="Calibri"/>
              <a:sym typeface="Calibri"/>
            </a:endParaRPr>
          </a:p>
        </p:txBody>
      </p:sp>
      <p:sp>
        <p:nvSpPr>
          <p:cNvPr id="43" name="Google Shape;43;p1"/>
          <p:cNvSpPr txBox="1">
            <a:spLocks noGrp="1"/>
          </p:cNvSpPr>
          <p:nvPr>
            <p:ph type="subTitle" idx="1"/>
          </p:nvPr>
        </p:nvSpPr>
        <p:spPr>
          <a:xfrm>
            <a:off x="1250577" y="4101636"/>
            <a:ext cx="6858000" cy="78595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800"/>
              <a:buNone/>
            </a:pPr>
            <a:r>
              <a:rPr lang="en-US"/>
              <a:t>Rossi, E., Cañarte, D., Cabrera Perez, R., &amp; Navarro, 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0"/>
          <p:cNvSpPr/>
          <p:nvPr/>
        </p:nvSpPr>
        <p:spPr>
          <a:xfrm>
            <a:off x="1435729" y="265470"/>
            <a:ext cx="1338208" cy="1338208"/>
          </a:xfrm>
          <a:prstGeom prst="ellipse">
            <a:avLst/>
          </a:prstGeom>
          <a:solidFill>
            <a:srgbClr val="FF7E79">
              <a:alpha val="40000"/>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60" name="Google Shape;160;p10"/>
          <p:cNvSpPr/>
          <p:nvPr/>
        </p:nvSpPr>
        <p:spPr>
          <a:xfrm>
            <a:off x="6437035" y="318552"/>
            <a:ext cx="1320349" cy="1320349"/>
          </a:xfrm>
          <a:prstGeom prst="ellipse">
            <a:avLst/>
          </a:prstGeom>
          <a:solidFill>
            <a:srgbClr val="0096FF">
              <a:alpha val="29803"/>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61" name="Google Shape;161;p10"/>
          <p:cNvSpPr/>
          <p:nvPr/>
        </p:nvSpPr>
        <p:spPr>
          <a:xfrm>
            <a:off x="3874038" y="3606530"/>
            <a:ext cx="1399773" cy="1399773"/>
          </a:xfrm>
          <a:prstGeom prst="ellipse">
            <a:avLst/>
          </a:prstGeom>
          <a:solidFill>
            <a:srgbClr val="009051">
              <a:alpha val="24705"/>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62" name="Google Shape;162;p10"/>
          <p:cNvSpPr txBox="1"/>
          <p:nvPr/>
        </p:nvSpPr>
        <p:spPr>
          <a:xfrm>
            <a:off x="6599758" y="1462225"/>
            <a:ext cx="1960500" cy="876000"/>
          </a:xfrm>
          <a:prstGeom prst="rect">
            <a:avLst/>
          </a:prstGeom>
          <a:noFill/>
          <a:ln>
            <a:noFill/>
          </a:ln>
        </p:spPr>
        <p:txBody>
          <a:bodyPr spcFirstLastPara="1" wrap="square" lIns="26775" tIns="26775" rIns="26775" bIns="26775" anchor="t" anchorCtr="0">
            <a:normAutofit fontScale="92500"/>
          </a:bodyPr>
          <a:lstStyle/>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Changes in the life-span </a:t>
            </a:r>
            <a:endParaRPr/>
          </a:p>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From childhood </a:t>
            </a:r>
            <a:endParaRPr/>
          </a:p>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to older adulthood</a:t>
            </a:r>
            <a:endParaRPr sz="1600" b="1" i="0" u="none" strike="noStrike" cap="none">
              <a:solidFill>
                <a:srgbClr val="011993"/>
              </a:solidFill>
              <a:latin typeface="Helvetica Neue"/>
              <a:ea typeface="Helvetica Neue"/>
              <a:cs typeface="Helvetica Neue"/>
              <a:sym typeface="Helvetica Neue"/>
            </a:endParaRPr>
          </a:p>
        </p:txBody>
      </p:sp>
      <p:sp>
        <p:nvSpPr>
          <p:cNvPr id="163" name="Google Shape;163;p10"/>
          <p:cNvSpPr txBox="1"/>
          <p:nvPr/>
        </p:nvSpPr>
        <p:spPr>
          <a:xfrm>
            <a:off x="3660898" y="3858971"/>
            <a:ext cx="1128035" cy="386980"/>
          </a:xfrm>
          <a:prstGeom prst="rect">
            <a:avLst/>
          </a:prstGeom>
          <a:noFill/>
          <a:ln>
            <a:noFill/>
          </a:ln>
        </p:spPr>
        <p:txBody>
          <a:bodyPr spcFirstLastPara="1" wrap="square" lIns="26775" tIns="26775" rIns="26775" bIns="26775" anchor="t" anchorCtr="0">
            <a:normAutofit fontScale="55000" lnSpcReduction="20000"/>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4F8F00"/>
                </a:solidFill>
                <a:latin typeface="Helvetica Neue"/>
                <a:ea typeface="Helvetica Neue"/>
                <a:cs typeface="Helvetica Neue"/>
                <a:sym typeface="Helvetica Neue"/>
              </a:rPr>
              <a:t>Structural properties of the Social Network</a:t>
            </a:r>
            <a:endParaRPr/>
          </a:p>
        </p:txBody>
      </p:sp>
      <p:grpSp>
        <p:nvGrpSpPr>
          <p:cNvPr id="164" name="Google Shape;164;p10"/>
          <p:cNvGrpSpPr/>
          <p:nvPr/>
        </p:nvGrpSpPr>
        <p:grpSpPr>
          <a:xfrm>
            <a:off x="1340166" y="311946"/>
            <a:ext cx="1261445" cy="711843"/>
            <a:chOff x="0" y="0"/>
            <a:chExt cx="2392071" cy="1349863"/>
          </a:xfrm>
        </p:grpSpPr>
        <p:sp>
          <p:nvSpPr>
            <p:cNvPr id="165" name="Google Shape;165;p10"/>
            <p:cNvSpPr/>
            <p:nvPr/>
          </p:nvSpPr>
          <p:spPr>
            <a:xfrm>
              <a:off x="0" y="678544"/>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66" name="Google Shape;166;p10"/>
            <p:cNvSpPr/>
            <p:nvPr/>
          </p:nvSpPr>
          <p:spPr>
            <a:xfrm>
              <a:off x="1761062" y="278455"/>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167" name="Google Shape;167;p10"/>
            <p:cNvCxnSpPr>
              <a:stCxn id="168" idx="0"/>
              <a:endCxn id="166" idx="0"/>
            </p:cNvCxnSpPr>
            <p:nvPr/>
          </p:nvCxnSpPr>
          <p:spPr>
            <a:xfrm flipH="1">
              <a:off x="1831767" y="73178"/>
              <a:ext cx="489600" cy="205200"/>
            </a:xfrm>
            <a:prstGeom prst="straightConnector1">
              <a:avLst/>
            </a:prstGeom>
            <a:noFill/>
            <a:ln w="25400" cap="flat" cmpd="sng">
              <a:solidFill>
                <a:srgbClr val="941100"/>
              </a:solidFill>
              <a:prstDash val="solid"/>
              <a:miter lim="400000"/>
              <a:headEnd type="none" w="sm" len="sm"/>
              <a:tailEnd type="none" w="sm" len="sm"/>
            </a:ln>
          </p:spPr>
        </p:cxnSp>
        <p:sp>
          <p:nvSpPr>
            <p:cNvPr id="169" name="Google Shape;169;p10"/>
            <p:cNvSpPr/>
            <p:nvPr/>
          </p:nvSpPr>
          <p:spPr>
            <a:xfrm>
              <a:off x="582728" y="679398"/>
              <a:ext cx="139701" cy="139701"/>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70" name="Google Shape;170;p10"/>
            <p:cNvSpPr/>
            <p:nvPr/>
          </p:nvSpPr>
          <p:spPr>
            <a:xfrm>
              <a:off x="495937" y="0"/>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71" name="Google Shape;171;p10"/>
            <p:cNvSpPr/>
            <p:nvPr/>
          </p:nvSpPr>
          <p:spPr>
            <a:xfrm>
              <a:off x="1163749" y="559171"/>
              <a:ext cx="141409"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72" name="Google Shape;172;p10"/>
            <p:cNvSpPr/>
            <p:nvPr/>
          </p:nvSpPr>
          <p:spPr>
            <a:xfrm>
              <a:off x="604100" y="1208455"/>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173" name="Google Shape;173;p10"/>
            <p:cNvCxnSpPr>
              <a:stCxn id="170" idx="0"/>
              <a:endCxn id="169" idx="0"/>
            </p:cNvCxnSpPr>
            <p:nvPr/>
          </p:nvCxnSpPr>
          <p:spPr>
            <a:xfrm>
              <a:off x="566641" y="0"/>
              <a:ext cx="85800" cy="679500"/>
            </a:xfrm>
            <a:prstGeom prst="straightConnector1">
              <a:avLst/>
            </a:prstGeom>
            <a:noFill/>
            <a:ln w="25400" cap="flat" cmpd="sng">
              <a:solidFill>
                <a:srgbClr val="941100"/>
              </a:solidFill>
              <a:prstDash val="solid"/>
              <a:miter lim="400000"/>
              <a:headEnd type="none" w="sm" len="sm"/>
              <a:tailEnd type="none" w="sm" len="sm"/>
            </a:ln>
          </p:spPr>
        </p:cxnSp>
        <p:cxnSp>
          <p:nvCxnSpPr>
            <p:cNvPr id="174" name="Google Shape;174;p10"/>
            <p:cNvCxnSpPr>
              <a:stCxn id="169" idx="0"/>
              <a:endCxn id="172" idx="0"/>
            </p:cNvCxnSpPr>
            <p:nvPr/>
          </p:nvCxnSpPr>
          <p:spPr>
            <a:xfrm>
              <a:off x="652579" y="679398"/>
              <a:ext cx="22200" cy="529200"/>
            </a:xfrm>
            <a:prstGeom prst="straightConnector1">
              <a:avLst/>
            </a:prstGeom>
            <a:noFill/>
            <a:ln w="25400" cap="flat" cmpd="sng">
              <a:solidFill>
                <a:srgbClr val="941100"/>
              </a:solidFill>
              <a:prstDash val="solid"/>
              <a:miter lim="400000"/>
              <a:headEnd type="none" w="sm" len="sm"/>
              <a:tailEnd type="none" w="sm" len="sm"/>
            </a:ln>
          </p:spPr>
        </p:cxnSp>
        <p:sp>
          <p:nvSpPr>
            <p:cNvPr id="175" name="Google Shape;175;p10"/>
            <p:cNvSpPr/>
            <p:nvPr/>
          </p:nvSpPr>
          <p:spPr>
            <a:xfrm>
              <a:off x="1374153" y="85119"/>
              <a:ext cx="139701" cy="139701"/>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68" name="Google Shape;168;p10"/>
            <p:cNvSpPr/>
            <p:nvPr/>
          </p:nvSpPr>
          <p:spPr>
            <a:xfrm>
              <a:off x="2250663" y="73178"/>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76" name="Google Shape;176;p10"/>
            <p:cNvSpPr/>
            <p:nvPr/>
          </p:nvSpPr>
          <p:spPr>
            <a:xfrm>
              <a:off x="1626245" y="678544"/>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177" name="Google Shape;177;p10"/>
            <p:cNvCxnSpPr>
              <a:stCxn id="176" idx="0"/>
              <a:endCxn id="166" idx="0"/>
            </p:cNvCxnSpPr>
            <p:nvPr/>
          </p:nvCxnSpPr>
          <p:spPr>
            <a:xfrm rot="10800000" flipH="1">
              <a:off x="1696949" y="278344"/>
              <a:ext cx="134700" cy="400200"/>
            </a:xfrm>
            <a:prstGeom prst="straightConnector1">
              <a:avLst/>
            </a:prstGeom>
            <a:noFill/>
            <a:ln w="25400" cap="flat" cmpd="sng">
              <a:solidFill>
                <a:srgbClr val="941100"/>
              </a:solidFill>
              <a:prstDash val="solid"/>
              <a:miter lim="400000"/>
              <a:headEnd type="none" w="sm" len="sm"/>
              <a:tailEnd type="none" w="sm" len="sm"/>
            </a:ln>
          </p:spPr>
        </p:cxnSp>
        <p:cxnSp>
          <p:nvCxnSpPr>
            <p:cNvPr id="178" name="Google Shape;178;p10"/>
            <p:cNvCxnSpPr>
              <a:stCxn id="166" idx="0"/>
              <a:endCxn id="175" idx="0"/>
            </p:cNvCxnSpPr>
            <p:nvPr/>
          </p:nvCxnSpPr>
          <p:spPr>
            <a:xfrm rot="10800000">
              <a:off x="1443866" y="85255"/>
              <a:ext cx="387900" cy="193200"/>
            </a:xfrm>
            <a:prstGeom prst="straightConnector1">
              <a:avLst/>
            </a:prstGeom>
            <a:noFill/>
            <a:ln w="25400" cap="flat" cmpd="sng">
              <a:solidFill>
                <a:srgbClr val="941100"/>
              </a:solidFill>
              <a:prstDash val="solid"/>
              <a:miter lim="400000"/>
              <a:headEnd type="none" w="sm" len="sm"/>
              <a:tailEnd type="none" w="sm" len="sm"/>
            </a:ln>
          </p:spPr>
        </p:cxnSp>
        <p:cxnSp>
          <p:nvCxnSpPr>
            <p:cNvPr id="179" name="Google Shape;179;p10"/>
            <p:cNvCxnSpPr>
              <a:stCxn id="175" idx="0"/>
              <a:endCxn id="171" idx="0"/>
            </p:cNvCxnSpPr>
            <p:nvPr/>
          </p:nvCxnSpPr>
          <p:spPr>
            <a:xfrm flipH="1">
              <a:off x="1234604" y="85119"/>
              <a:ext cx="209400" cy="474000"/>
            </a:xfrm>
            <a:prstGeom prst="straightConnector1">
              <a:avLst/>
            </a:prstGeom>
            <a:noFill/>
            <a:ln w="25400" cap="flat" cmpd="sng">
              <a:solidFill>
                <a:srgbClr val="941100"/>
              </a:solidFill>
              <a:prstDash val="solid"/>
              <a:miter lim="400000"/>
              <a:headEnd type="none" w="sm" len="sm"/>
              <a:tailEnd type="none" w="sm" len="sm"/>
            </a:ln>
          </p:spPr>
        </p:cxnSp>
        <p:cxnSp>
          <p:nvCxnSpPr>
            <p:cNvPr id="180" name="Google Shape;180;p10"/>
            <p:cNvCxnSpPr>
              <a:stCxn id="176" idx="0"/>
              <a:endCxn id="171" idx="0"/>
            </p:cNvCxnSpPr>
            <p:nvPr/>
          </p:nvCxnSpPr>
          <p:spPr>
            <a:xfrm rot="10800000">
              <a:off x="1234349" y="559144"/>
              <a:ext cx="462600" cy="119400"/>
            </a:xfrm>
            <a:prstGeom prst="straightConnector1">
              <a:avLst/>
            </a:prstGeom>
            <a:noFill/>
            <a:ln w="25400" cap="flat" cmpd="sng">
              <a:solidFill>
                <a:srgbClr val="941100"/>
              </a:solidFill>
              <a:prstDash val="solid"/>
              <a:miter lim="400000"/>
              <a:headEnd type="none" w="sm" len="sm"/>
              <a:tailEnd type="none" w="sm" len="sm"/>
            </a:ln>
          </p:spPr>
        </p:cxnSp>
        <p:cxnSp>
          <p:nvCxnSpPr>
            <p:cNvPr id="181" name="Google Shape;181;p10"/>
            <p:cNvCxnSpPr>
              <a:stCxn id="169" idx="0"/>
              <a:endCxn id="165" idx="0"/>
            </p:cNvCxnSpPr>
            <p:nvPr/>
          </p:nvCxnSpPr>
          <p:spPr>
            <a:xfrm rot="10800000">
              <a:off x="70578" y="678498"/>
              <a:ext cx="582000" cy="900"/>
            </a:xfrm>
            <a:prstGeom prst="straightConnector1">
              <a:avLst/>
            </a:prstGeom>
            <a:noFill/>
            <a:ln w="25400" cap="flat" cmpd="sng">
              <a:solidFill>
                <a:srgbClr val="941100"/>
              </a:solidFill>
              <a:prstDash val="solid"/>
              <a:miter lim="400000"/>
              <a:headEnd type="none" w="sm" len="sm"/>
              <a:tailEnd type="none" w="sm" len="sm"/>
            </a:ln>
          </p:spPr>
        </p:cxnSp>
        <p:cxnSp>
          <p:nvCxnSpPr>
            <p:cNvPr id="182" name="Google Shape;182;p10"/>
            <p:cNvCxnSpPr>
              <a:stCxn id="170" idx="0"/>
              <a:endCxn id="165" idx="0"/>
            </p:cNvCxnSpPr>
            <p:nvPr/>
          </p:nvCxnSpPr>
          <p:spPr>
            <a:xfrm flipH="1">
              <a:off x="70741" y="0"/>
              <a:ext cx="495900" cy="678600"/>
            </a:xfrm>
            <a:prstGeom prst="straightConnector1">
              <a:avLst/>
            </a:prstGeom>
            <a:noFill/>
            <a:ln w="25400" cap="flat" cmpd="sng">
              <a:solidFill>
                <a:srgbClr val="941100"/>
              </a:solidFill>
              <a:prstDash val="solid"/>
              <a:miter lim="400000"/>
              <a:headEnd type="none" w="sm" len="sm"/>
              <a:tailEnd type="none" w="sm" len="sm"/>
            </a:ln>
          </p:spPr>
        </p:cxnSp>
        <p:cxnSp>
          <p:nvCxnSpPr>
            <p:cNvPr id="183" name="Google Shape;183;p10"/>
            <p:cNvCxnSpPr>
              <a:stCxn id="169" idx="0"/>
              <a:endCxn id="171" idx="0"/>
            </p:cNvCxnSpPr>
            <p:nvPr/>
          </p:nvCxnSpPr>
          <p:spPr>
            <a:xfrm rot="10800000" flipH="1">
              <a:off x="652579" y="559098"/>
              <a:ext cx="582000" cy="120300"/>
            </a:xfrm>
            <a:prstGeom prst="straightConnector1">
              <a:avLst/>
            </a:prstGeom>
            <a:noFill/>
            <a:ln w="25400" cap="flat" cmpd="sng">
              <a:solidFill>
                <a:srgbClr val="941100"/>
              </a:solidFill>
              <a:prstDash val="solid"/>
              <a:miter lim="400000"/>
              <a:headEnd type="none" w="sm" len="sm"/>
              <a:tailEnd type="none" w="sm" len="sm"/>
            </a:ln>
          </p:spPr>
        </p:cxnSp>
      </p:grpSp>
      <p:grpSp>
        <p:nvGrpSpPr>
          <p:cNvPr id="184" name="Google Shape;184;p10"/>
          <p:cNvGrpSpPr/>
          <p:nvPr/>
        </p:nvGrpSpPr>
        <p:grpSpPr>
          <a:xfrm>
            <a:off x="7046771" y="268759"/>
            <a:ext cx="714741" cy="932162"/>
            <a:chOff x="-1" y="0"/>
            <a:chExt cx="1355360" cy="1767653"/>
          </a:xfrm>
        </p:grpSpPr>
        <p:sp>
          <p:nvSpPr>
            <p:cNvPr id="185" name="Google Shape;185;p10"/>
            <p:cNvSpPr/>
            <p:nvPr/>
          </p:nvSpPr>
          <p:spPr>
            <a:xfrm rot="-5400000">
              <a:off x="677691" y="162624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86" name="Google Shape;186;p10"/>
            <p:cNvSpPr/>
            <p:nvPr/>
          </p:nvSpPr>
          <p:spPr>
            <a:xfrm rot="-5400000">
              <a:off x="678544" y="1045223"/>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87" name="Google Shape;187;p10"/>
            <p:cNvSpPr/>
            <p:nvPr/>
          </p:nvSpPr>
          <p:spPr>
            <a:xfrm rot="-5400000">
              <a:off x="151546" y="1350441"/>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88" name="Google Shape;188;p10"/>
            <p:cNvSpPr/>
            <p:nvPr/>
          </p:nvSpPr>
          <p:spPr>
            <a:xfrm rot="-5400000">
              <a:off x="558317" y="46249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89" name="Google Shape;189;p10"/>
            <p:cNvSpPr/>
            <p:nvPr/>
          </p:nvSpPr>
          <p:spPr>
            <a:xfrm rot="-5400000">
              <a:off x="1213951" y="104437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190" name="Google Shape;190;p10"/>
            <p:cNvCxnSpPr>
              <a:stCxn id="187" idx="0"/>
              <a:endCxn id="186" idx="0"/>
            </p:cNvCxnSpPr>
            <p:nvPr/>
          </p:nvCxnSpPr>
          <p:spPr>
            <a:xfrm rot="10800000" flipH="1">
              <a:off x="151546" y="1115145"/>
              <a:ext cx="527100" cy="306000"/>
            </a:xfrm>
            <a:prstGeom prst="straightConnector1">
              <a:avLst/>
            </a:prstGeom>
            <a:noFill/>
            <a:ln w="25400" cap="flat" cmpd="sng">
              <a:solidFill>
                <a:srgbClr val="011993"/>
              </a:solidFill>
              <a:prstDash val="solid"/>
              <a:miter lim="400000"/>
              <a:headEnd type="none" w="sm" len="sm"/>
              <a:tailEnd type="none" w="sm" len="sm"/>
            </a:ln>
          </p:spPr>
        </p:cxnSp>
        <p:cxnSp>
          <p:nvCxnSpPr>
            <p:cNvPr id="191" name="Google Shape;191;p10"/>
            <p:cNvCxnSpPr>
              <a:stCxn id="186" idx="0"/>
              <a:endCxn id="189" idx="0"/>
            </p:cNvCxnSpPr>
            <p:nvPr/>
          </p:nvCxnSpPr>
          <p:spPr>
            <a:xfrm>
              <a:off x="678544" y="1115074"/>
              <a:ext cx="535500" cy="0"/>
            </a:xfrm>
            <a:prstGeom prst="straightConnector1">
              <a:avLst/>
            </a:prstGeom>
            <a:noFill/>
            <a:ln w="25400" cap="flat" cmpd="sng">
              <a:solidFill>
                <a:srgbClr val="011993"/>
              </a:solidFill>
              <a:prstDash val="solid"/>
              <a:miter lim="400000"/>
              <a:headEnd type="none" w="sm" len="sm"/>
              <a:tailEnd type="none" w="sm" len="sm"/>
            </a:ln>
          </p:spPr>
        </p:cxnSp>
        <p:sp>
          <p:nvSpPr>
            <p:cNvPr id="192" name="Google Shape;192;p10"/>
            <p:cNvSpPr/>
            <p:nvPr/>
          </p:nvSpPr>
          <p:spPr>
            <a:xfrm rot="-5400000">
              <a:off x="-1" y="294015"/>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193" name="Google Shape;193;p10"/>
            <p:cNvSpPr/>
            <p:nvPr/>
          </p:nvSpPr>
          <p:spPr>
            <a:xfrm rot="-5400000">
              <a:off x="677691" y="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194" name="Google Shape;194;p10"/>
            <p:cNvCxnSpPr>
              <a:stCxn id="192" idx="0"/>
              <a:endCxn id="188" idx="0"/>
            </p:cNvCxnSpPr>
            <p:nvPr/>
          </p:nvCxnSpPr>
          <p:spPr>
            <a:xfrm>
              <a:off x="-1" y="363866"/>
              <a:ext cx="558300" cy="169200"/>
            </a:xfrm>
            <a:prstGeom prst="straightConnector1">
              <a:avLst/>
            </a:prstGeom>
            <a:noFill/>
            <a:ln w="25400" cap="flat" cmpd="sng">
              <a:solidFill>
                <a:srgbClr val="011993"/>
              </a:solidFill>
              <a:prstDash val="solid"/>
              <a:miter lim="400000"/>
              <a:headEnd type="none" w="sm" len="sm"/>
              <a:tailEnd type="none" w="sm" len="sm"/>
            </a:ln>
          </p:spPr>
        </p:cxnSp>
        <p:cxnSp>
          <p:nvCxnSpPr>
            <p:cNvPr id="195" name="Google Shape;195;p10"/>
            <p:cNvCxnSpPr>
              <a:stCxn id="193" idx="0"/>
              <a:endCxn id="188" idx="0"/>
            </p:cNvCxnSpPr>
            <p:nvPr/>
          </p:nvCxnSpPr>
          <p:spPr>
            <a:xfrm flipH="1">
              <a:off x="558291" y="70704"/>
              <a:ext cx="119400" cy="462600"/>
            </a:xfrm>
            <a:prstGeom prst="straightConnector1">
              <a:avLst/>
            </a:prstGeom>
            <a:noFill/>
            <a:ln w="25400" cap="flat" cmpd="sng">
              <a:solidFill>
                <a:srgbClr val="011993"/>
              </a:solidFill>
              <a:prstDash val="solid"/>
              <a:miter lim="400000"/>
              <a:headEnd type="none" w="sm" len="sm"/>
              <a:tailEnd type="none" w="sm" len="sm"/>
            </a:ln>
          </p:spPr>
        </p:cxnSp>
        <p:cxnSp>
          <p:nvCxnSpPr>
            <p:cNvPr id="196" name="Google Shape;196;p10"/>
            <p:cNvCxnSpPr>
              <a:stCxn id="186" idx="0"/>
              <a:endCxn id="185" idx="0"/>
            </p:cNvCxnSpPr>
            <p:nvPr/>
          </p:nvCxnSpPr>
          <p:spPr>
            <a:xfrm flipH="1">
              <a:off x="677644" y="1115074"/>
              <a:ext cx="900" cy="582000"/>
            </a:xfrm>
            <a:prstGeom prst="straightConnector1">
              <a:avLst/>
            </a:prstGeom>
            <a:noFill/>
            <a:ln w="25400" cap="flat" cmpd="sng">
              <a:solidFill>
                <a:srgbClr val="011993"/>
              </a:solidFill>
              <a:prstDash val="solid"/>
              <a:miter lim="400000"/>
              <a:headEnd type="none" w="sm" len="sm"/>
              <a:tailEnd type="none" w="sm" len="sm"/>
            </a:ln>
          </p:spPr>
        </p:cxnSp>
        <p:cxnSp>
          <p:nvCxnSpPr>
            <p:cNvPr id="197" name="Google Shape;197;p10"/>
            <p:cNvCxnSpPr>
              <a:stCxn id="187" idx="0"/>
              <a:endCxn id="185" idx="0"/>
            </p:cNvCxnSpPr>
            <p:nvPr/>
          </p:nvCxnSpPr>
          <p:spPr>
            <a:xfrm>
              <a:off x="151546" y="1421145"/>
              <a:ext cx="526200" cy="275700"/>
            </a:xfrm>
            <a:prstGeom prst="straightConnector1">
              <a:avLst/>
            </a:prstGeom>
            <a:noFill/>
            <a:ln w="25400" cap="flat" cmpd="sng">
              <a:solidFill>
                <a:srgbClr val="011993"/>
              </a:solidFill>
              <a:prstDash val="solid"/>
              <a:miter lim="400000"/>
              <a:headEnd type="none" w="sm" len="sm"/>
              <a:tailEnd type="none" w="sm" len="sm"/>
            </a:ln>
          </p:spPr>
        </p:cxnSp>
        <p:cxnSp>
          <p:nvCxnSpPr>
            <p:cNvPr id="198" name="Google Shape;198;p10"/>
            <p:cNvCxnSpPr>
              <a:stCxn id="186" idx="0"/>
              <a:endCxn id="188" idx="0"/>
            </p:cNvCxnSpPr>
            <p:nvPr/>
          </p:nvCxnSpPr>
          <p:spPr>
            <a:xfrm rot="10800000">
              <a:off x="558244" y="533074"/>
              <a:ext cx="120300" cy="582000"/>
            </a:xfrm>
            <a:prstGeom prst="straightConnector1">
              <a:avLst/>
            </a:prstGeom>
            <a:noFill/>
            <a:ln w="25400" cap="flat" cmpd="sng">
              <a:solidFill>
                <a:srgbClr val="011993"/>
              </a:solidFill>
              <a:prstDash val="solid"/>
              <a:miter lim="400000"/>
              <a:headEnd type="none" w="sm" len="sm"/>
              <a:tailEnd type="none" w="sm" len="sm"/>
            </a:ln>
          </p:spPr>
        </p:cxnSp>
      </p:grpSp>
      <p:grpSp>
        <p:nvGrpSpPr>
          <p:cNvPr id="199" name="Google Shape;199;p10"/>
          <p:cNvGrpSpPr/>
          <p:nvPr/>
        </p:nvGrpSpPr>
        <p:grpSpPr>
          <a:xfrm>
            <a:off x="4495121" y="4117138"/>
            <a:ext cx="866396" cy="812302"/>
            <a:chOff x="0" y="0"/>
            <a:chExt cx="1642942" cy="1540364"/>
          </a:xfrm>
        </p:grpSpPr>
        <p:sp>
          <p:nvSpPr>
            <p:cNvPr id="200" name="Google Shape;200;p10"/>
            <p:cNvSpPr/>
            <p:nvPr/>
          </p:nvSpPr>
          <p:spPr>
            <a:xfrm rot="9719160">
              <a:off x="1483134" y="2120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01" name="Google Shape;201;p10"/>
            <p:cNvSpPr/>
            <p:nvPr/>
          </p:nvSpPr>
          <p:spPr>
            <a:xfrm rot="9719160">
              <a:off x="18399" y="138055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202" name="Google Shape;202;p10"/>
            <p:cNvCxnSpPr>
              <a:stCxn id="203" idx="0"/>
              <a:endCxn id="201" idx="0"/>
            </p:cNvCxnSpPr>
            <p:nvPr/>
          </p:nvCxnSpPr>
          <p:spPr>
            <a:xfrm flipH="1">
              <a:off x="110840" y="1209848"/>
              <a:ext cx="309300" cy="308700"/>
            </a:xfrm>
            <a:prstGeom prst="straightConnector1">
              <a:avLst/>
            </a:prstGeom>
            <a:noFill/>
            <a:ln w="25400" cap="flat" cmpd="sng">
              <a:solidFill>
                <a:srgbClr val="4F8F00"/>
              </a:solidFill>
              <a:prstDash val="solid"/>
              <a:miter lim="400000"/>
              <a:headEnd type="none" w="sm" len="sm"/>
              <a:tailEnd type="none" w="sm" len="sm"/>
            </a:ln>
          </p:spPr>
        </p:cxnSp>
        <p:sp>
          <p:nvSpPr>
            <p:cNvPr id="204" name="Google Shape;204;p10"/>
            <p:cNvSpPr/>
            <p:nvPr/>
          </p:nvSpPr>
          <p:spPr>
            <a:xfrm rot="9719160">
              <a:off x="1166876" y="584372"/>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05" name="Google Shape;205;p10"/>
            <p:cNvSpPr/>
            <p:nvPr/>
          </p:nvSpPr>
          <p:spPr>
            <a:xfrm rot="9719160">
              <a:off x="1417379" y="925622"/>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06" name="Google Shape;206;p10"/>
            <p:cNvSpPr/>
            <p:nvPr/>
          </p:nvSpPr>
          <p:spPr>
            <a:xfrm rot="9719160">
              <a:off x="648154" y="8007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07" name="Google Shape;207;p10"/>
            <p:cNvSpPr/>
            <p:nvPr/>
          </p:nvSpPr>
          <p:spPr>
            <a:xfrm rot="9719160">
              <a:off x="982251" y="18399"/>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208" name="Google Shape;208;p10"/>
            <p:cNvCxnSpPr>
              <a:stCxn id="205" idx="0"/>
              <a:endCxn id="204" idx="0"/>
            </p:cNvCxnSpPr>
            <p:nvPr/>
          </p:nvCxnSpPr>
          <p:spPr>
            <a:xfrm rot="10800000">
              <a:off x="1258248" y="720664"/>
              <a:ext cx="251700" cy="342900"/>
            </a:xfrm>
            <a:prstGeom prst="straightConnector1">
              <a:avLst/>
            </a:prstGeom>
            <a:noFill/>
            <a:ln w="25400" cap="flat" cmpd="sng">
              <a:solidFill>
                <a:srgbClr val="4F8F00"/>
              </a:solidFill>
              <a:prstDash val="solid"/>
              <a:miter lim="400000"/>
              <a:headEnd type="none" w="sm" len="sm"/>
              <a:tailEnd type="none" w="sm" len="sm"/>
            </a:ln>
          </p:spPr>
        </p:cxnSp>
        <p:cxnSp>
          <p:nvCxnSpPr>
            <p:cNvPr id="209" name="Google Shape;209;p10"/>
            <p:cNvCxnSpPr>
              <a:stCxn id="204" idx="0"/>
              <a:endCxn id="207" idx="0"/>
            </p:cNvCxnSpPr>
            <p:nvPr/>
          </p:nvCxnSpPr>
          <p:spPr>
            <a:xfrm rot="10800000">
              <a:off x="1074728" y="156349"/>
              <a:ext cx="183600" cy="564300"/>
            </a:xfrm>
            <a:prstGeom prst="straightConnector1">
              <a:avLst/>
            </a:prstGeom>
            <a:noFill/>
            <a:ln w="25400" cap="flat" cmpd="sng">
              <a:solidFill>
                <a:srgbClr val="4F8F00"/>
              </a:solidFill>
              <a:prstDash val="solid"/>
              <a:miter lim="400000"/>
              <a:headEnd type="none" w="sm" len="sm"/>
              <a:tailEnd type="none" w="sm" len="sm"/>
            </a:ln>
          </p:spPr>
        </p:cxnSp>
        <p:sp>
          <p:nvSpPr>
            <p:cNvPr id="210" name="Google Shape;210;p10"/>
            <p:cNvSpPr/>
            <p:nvPr/>
          </p:nvSpPr>
          <p:spPr>
            <a:xfrm rot="9719160">
              <a:off x="631416" y="1378208"/>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03" name="Google Shape;203;p10"/>
            <p:cNvSpPr/>
            <p:nvPr/>
          </p:nvSpPr>
          <p:spPr>
            <a:xfrm rot="9719160">
              <a:off x="327571" y="107190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11" name="Google Shape;211;p10"/>
            <p:cNvSpPr/>
            <p:nvPr/>
          </p:nvSpPr>
          <p:spPr>
            <a:xfrm rot="9719160">
              <a:off x="26442" y="741370"/>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212" name="Google Shape;212;p10"/>
            <p:cNvCxnSpPr>
              <a:stCxn id="211" idx="0"/>
              <a:endCxn id="201" idx="0"/>
            </p:cNvCxnSpPr>
            <p:nvPr/>
          </p:nvCxnSpPr>
          <p:spPr>
            <a:xfrm flipH="1">
              <a:off x="110911" y="879312"/>
              <a:ext cx="8100" cy="639300"/>
            </a:xfrm>
            <a:prstGeom prst="straightConnector1">
              <a:avLst/>
            </a:prstGeom>
            <a:noFill/>
            <a:ln w="25400" cap="flat" cmpd="sng">
              <a:solidFill>
                <a:srgbClr val="4F8F00"/>
              </a:solidFill>
              <a:prstDash val="solid"/>
              <a:miter lim="400000"/>
              <a:headEnd type="none" w="sm" len="sm"/>
              <a:tailEnd type="none" w="sm" len="sm"/>
            </a:ln>
          </p:spPr>
        </p:cxnSp>
        <p:cxnSp>
          <p:nvCxnSpPr>
            <p:cNvPr id="213" name="Google Shape;213;p10"/>
            <p:cNvCxnSpPr>
              <a:stCxn id="201" idx="0"/>
              <a:endCxn id="210" idx="0"/>
            </p:cNvCxnSpPr>
            <p:nvPr/>
          </p:nvCxnSpPr>
          <p:spPr>
            <a:xfrm rot="10800000" flipH="1">
              <a:off x="110968" y="1514598"/>
              <a:ext cx="612000" cy="3900"/>
            </a:xfrm>
            <a:prstGeom prst="straightConnector1">
              <a:avLst/>
            </a:prstGeom>
            <a:noFill/>
            <a:ln w="25400" cap="flat" cmpd="sng">
              <a:solidFill>
                <a:srgbClr val="4F8F00"/>
              </a:solidFill>
              <a:prstDash val="solid"/>
              <a:miter lim="400000"/>
              <a:headEnd type="none" w="sm" len="sm"/>
              <a:tailEnd type="none" w="sm" len="sm"/>
            </a:ln>
          </p:spPr>
        </p:cxnSp>
        <p:cxnSp>
          <p:nvCxnSpPr>
            <p:cNvPr id="214" name="Google Shape;214;p10"/>
            <p:cNvCxnSpPr>
              <a:stCxn id="210" idx="0"/>
              <a:endCxn id="206" idx="0"/>
            </p:cNvCxnSpPr>
            <p:nvPr/>
          </p:nvCxnSpPr>
          <p:spPr>
            <a:xfrm rot="10800000" flipH="1">
              <a:off x="722868" y="938785"/>
              <a:ext cx="18000" cy="575700"/>
            </a:xfrm>
            <a:prstGeom prst="straightConnector1">
              <a:avLst/>
            </a:prstGeom>
            <a:noFill/>
            <a:ln w="25400" cap="flat" cmpd="sng">
              <a:solidFill>
                <a:srgbClr val="4F8F00"/>
              </a:solidFill>
              <a:prstDash val="solid"/>
              <a:miter lim="400000"/>
              <a:headEnd type="none" w="sm" len="sm"/>
              <a:tailEnd type="none" w="sm" len="sm"/>
            </a:ln>
          </p:spPr>
        </p:cxnSp>
        <p:cxnSp>
          <p:nvCxnSpPr>
            <p:cNvPr id="215" name="Google Shape;215;p10"/>
            <p:cNvCxnSpPr>
              <a:stCxn id="211" idx="0"/>
              <a:endCxn id="206" idx="0"/>
            </p:cNvCxnSpPr>
            <p:nvPr/>
          </p:nvCxnSpPr>
          <p:spPr>
            <a:xfrm>
              <a:off x="119011" y="879312"/>
              <a:ext cx="621600" cy="59400"/>
            </a:xfrm>
            <a:prstGeom prst="straightConnector1">
              <a:avLst/>
            </a:prstGeom>
            <a:noFill/>
            <a:ln w="25400" cap="flat" cmpd="sng">
              <a:solidFill>
                <a:srgbClr val="4F8F00"/>
              </a:solidFill>
              <a:prstDash val="solid"/>
              <a:miter lim="400000"/>
              <a:headEnd type="none" w="sm" len="sm"/>
              <a:tailEnd type="none" w="sm" len="sm"/>
            </a:ln>
          </p:spPr>
        </p:cxnSp>
        <p:cxnSp>
          <p:nvCxnSpPr>
            <p:cNvPr id="216" name="Google Shape;216;p10"/>
            <p:cNvCxnSpPr>
              <a:stCxn id="204" idx="0"/>
              <a:endCxn id="200" idx="0"/>
            </p:cNvCxnSpPr>
            <p:nvPr/>
          </p:nvCxnSpPr>
          <p:spPr>
            <a:xfrm rot="10800000" flipH="1">
              <a:off x="1258328" y="349849"/>
              <a:ext cx="317400" cy="370800"/>
            </a:xfrm>
            <a:prstGeom prst="straightConnector1">
              <a:avLst/>
            </a:prstGeom>
            <a:noFill/>
            <a:ln w="25400" cap="flat" cmpd="sng">
              <a:solidFill>
                <a:srgbClr val="4F8F00"/>
              </a:solidFill>
              <a:prstDash val="solid"/>
              <a:miter lim="400000"/>
              <a:headEnd type="none" w="sm" len="sm"/>
              <a:tailEnd type="none" w="sm" len="sm"/>
            </a:ln>
          </p:spPr>
        </p:cxnSp>
        <p:cxnSp>
          <p:nvCxnSpPr>
            <p:cNvPr id="217" name="Google Shape;217;p10"/>
            <p:cNvCxnSpPr>
              <a:stCxn id="204" idx="0"/>
              <a:endCxn id="206" idx="0"/>
            </p:cNvCxnSpPr>
            <p:nvPr/>
          </p:nvCxnSpPr>
          <p:spPr>
            <a:xfrm flipH="1">
              <a:off x="740828" y="720649"/>
              <a:ext cx="517500" cy="218100"/>
            </a:xfrm>
            <a:prstGeom prst="straightConnector1">
              <a:avLst/>
            </a:prstGeom>
            <a:noFill/>
            <a:ln w="25400" cap="flat" cmpd="sng">
              <a:solidFill>
                <a:srgbClr val="4F8F00"/>
              </a:solidFill>
              <a:prstDash val="solid"/>
              <a:miter lim="400000"/>
              <a:headEnd type="none" w="sm" len="sm"/>
              <a:tailEnd type="none" w="sm" len="sm"/>
            </a:ln>
          </p:spPr>
        </p:cxnSp>
        <p:cxnSp>
          <p:nvCxnSpPr>
            <p:cNvPr id="218" name="Google Shape;218;p10"/>
            <p:cNvCxnSpPr>
              <a:stCxn id="210" idx="0"/>
              <a:endCxn id="203" idx="0"/>
            </p:cNvCxnSpPr>
            <p:nvPr/>
          </p:nvCxnSpPr>
          <p:spPr>
            <a:xfrm rot="10800000">
              <a:off x="420168" y="1209985"/>
              <a:ext cx="302700" cy="304500"/>
            </a:xfrm>
            <a:prstGeom prst="straightConnector1">
              <a:avLst/>
            </a:prstGeom>
            <a:noFill/>
            <a:ln w="25400" cap="flat" cmpd="sng">
              <a:solidFill>
                <a:srgbClr val="4F8F00"/>
              </a:solidFill>
              <a:prstDash val="solid"/>
              <a:miter lim="400000"/>
              <a:headEnd type="none" w="sm" len="sm"/>
              <a:tailEnd type="none" w="sm" len="sm"/>
            </a:ln>
          </p:spPr>
        </p:cxnSp>
        <p:cxnSp>
          <p:nvCxnSpPr>
            <p:cNvPr id="219" name="Google Shape;219;p10"/>
            <p:cNvCxnSpPr>
              <a:stCxn id="206" idx="0"/>
              <a:endCxn id="203" idx="0"/>
            </p:cNvCxnSpPr>
            <p:nvPr/>
          </p:nvCxnSpPr>
          <p:spPr>
            <a:xfrm flipH="1">
              <a:off x="420023" y="938665"/>
              <a:ext cx="320700" cy="271200"/>
            </a:xfrm>
            <a:prstGeom prst="straightConnector1">
              <a:avLst/>
            </a:prstGeom>
            <a:noFill/>
            <a:ln w="25400" cap="flat" cmpd="sng">
              <a:solidFill>
                <a:srgbClr val="4F8F00"/>
              </a:solidFill>
              <a:prstDash val="solid"/>
              <a:miter lim="400000"/>
              <a:headEnd type="none" w="sm" len="sm"/>
              <a:tailEnd type="none" w="sm" len="sm"/>
            </a:ln>
          </p:spPr>
        </p:cxnSp>
        <p:cxnSp>
          <p:nvCxnSpPr>
            <p:cNvPr id="220" name="Google Shape;220;p10"/>
            <p:cNvCxnSpPr>
              <a:stCxn id="211" idx="0"/>
              <a:endCxn id="203" idx="0"/>
            </p:cNvCxnSpPr>
            <p:nvPr/>
          </p:nvCxnSpPr>
          <p:spPr>
            <a:xfrm>
              <a:off x="119011" y="879312"/>
              <a:ext cx="301200" cy="330600"/>
            </a:xfrm>
            <a:prstGeom prst="straightConnector1">
              <a:avLst/>
            </a:prstGeom>
            <a:noFill/>
            <a:ln w="25400" cap="flat" cmpd="sng">
              <a:solidFill>
                <a:srgbClr val="4F8F00"/>
              </a:solidFill>
              <a:prstDash val="solid"/>
              <a:miter lim="400000"/>
              <a:headEnd type="none" w="sm" len="sm"/>
              <a:tailEnd type="none" w="sm" len="sm"/>
            </a:ln>
          </p:spPr>
        </p:cxnSp>
      </p:grpSp>
      <p:sp>
        <p:nvSpPr>
          <p:cNvPr id="221" name="Google Shape;221;p10"/>
          <p:cNvSpPr txBox="1"/>
          <p:nvPr/>
        </p:nvSpPr>
        <p:spPr>
          <a:xfrm>
            <a:off x="178003" y="1018191"/>
            <a:ext cx="1012218" cy="386980"/>
          </a:xfrm>
          <a:prstGeom prst="rect">
            <a:avLst/>
          </a:prstGeom>
          <a:noFill/>
          <a:ln>
            <a:noFill/>
          </a:ln>
        </p:spPr>
        <p:txBody>
          <a:bodyPr spcFirstLastPara="1" wrap="square" lIns="26775" tIns="26775" rIns="26775" bIns="26775" anchor="t" anchorCtr="0">
            <a:normAutofit fontScale="55000" lnSpcReduction="20000"/>
          </a:bodyPr>
          <a:lstStyle/>
          <a:p>
            <a:pPr marL="0" marR="0" lvl="0" indent="0" algn="l" rtl="0">
              <a:lnSpc>
                <a:spcPct val="100000"/>
              </a:lnSpc>
              <a:spcBef>
                <a:spcPts val="0"/>
              </a:spcBef>
              <a:spcAft>
                <a:spcPts val="0"/>
              </a:spcAft>
              <a:buNone/>
            </a:pPr>
            <a:r>
              <a:rPr lang="en-US" sz="1600" b="1" i="0" u="none" strike="noStrike" cap="none">
                <a:solidFill>
                  <a:srgbClr val="941100"/>
                </a:solidFill>
                <a:latin typeface="Helvetica Neue"/>
                <a:ea typeface="Helvetica Neue"/>
                <a:cs typeface="Helvetica Neue"/>
                <a:sym typeface="Helvetica Neue"/>
              </a:rPr>
              <a:t>Bi-lingual language use of the individual</a:t>
            </a:r>
            <a:endParaRPr sz="1600" b="1" i="0" u="none" strike="noStrike" cap="none">
              <a:solidFill>
                <a:srgbClr val="941100"/>
              </a:solidFill>
              <a:latin typeface="Helvetica Neue"/>
              <a:ea typeface="Helvetica Neue"/>
              <a:cs typeface="Helvetica Neue"/>
              <a:sym typeface="Helvetica Neue"/>
            </a:endParaRPr>
          </a:p>
        </p:txBody>
      </p:sp>
      <p:sp>
        <p:nvSpPr>
          <p:cNvPr id="222" name="Google Shape;222;p10"/>
          <p:cNvSpPr/>
          <p:nvPr/>
        </p:nvSpPr>
        <p:spPr>
          <a:xfrm>
            <a:off x="3657395" y="1099041"/>
            <a:ext cx="2030127" cy="2030126"/>
          </a:xfrm>
          <a:prstGeom prst="ellipse">
            <a:avLst/>
          </a:prstGeom>
          <a:solidFill>
            <a:srgbClr val="45752A">
              <a:alpha val="34901"/>
            </a:srgbClr>
          </a:solidFill>
          <a:ln w="63500" cap="flat" cmpd="sng">
            <a:solidFill>
              <a:srgbClr val="45752A">
                <a:alpha val="34901"/>
              </a:srgbClr>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223" name="Google Shape;223;p10"/>
          <p:cNvSpPr txBox="1"/>
          <p:nvPr/>
        </p:nvSpPr>
        <p:spPr>
          <a:xfrm>
            <a:off x="3761798" y="1817387"/>
            <a:ext cx="1821322" cy="852394"/>
          </a:xfrm>
          <a:prstGeom prst="rect">
            <a:avLst/>
          </a:prstGeom>
          <a:noFill/>
          <a:ln>
            <a:noFill/>
          </a:ln>
        </p:spPr>
        <p:txBody>
          <a:bodyPr spcFirstLastPara="1" wrap="square" lIns="26775" tIns="26775" rIns="26775" bIns="26775" anchor="t" anchorCtr="0">
            <a:normAutofit fontScale="92500"/>
          </a:bodyPr>
          <a:lstStyle/>
          <a:p>
            <a:pPr marL="0" marR="0" lvl="0" indent="0" algn="ctr" rtl="0">
              <a:lnSpc>
                <a:spcPct val="100000"/>
              </a:lnSpc>
              <a:spcBef>
                <a:spcPts val="0"/>
              </a:spcBef>
              <a:spcAft>
                <a:spcPts val="0"/>
              </a:spcAft>
              <a:buNone/>
            </a:pPr>
            <a:r>
              <a:rPr lang="en-US" sz="1318" b="1" i="0" u="none" strike="noStrike" cap="none">
                <a:solidFill>
                  <a:srgbClr val="FF0000"/>
                </a:solidFill>
                <a:latin typeface="Helvetica Neue"/>
                <a:ea typeface="Helvetica Neue"/>
                <a:cs typeface="Helvetica Neue"/>
                <a:sym typeface="Helvetica Neue"/>
              </a:rPr>
              <a:t>Social Network analysis</a:t>
            </a:r>
            <a:endParaRPr/>
          </a:p>
          <a:p>
            <a:pPr marL="0" marR="0" lvl="0" indent="0" algn="ctr" rtl="0">
              <a:lnSpc>
                <a:spcPct val="100000"/>
              </a:lnSpc>
              <a:spcBef>
                <a:spcPts val="0"/>
              </a:spcBef>
              <a:spcAft>
                <a:spcPts val="0"/>
              </a:spcAft>
              <a:buNone/>
            </a:pPr>
            <a:r>
              <a:rPr lang="en-US" sz="1318" b="1" i="0" u="none" strike="noStrike" cap="none">
                <a:solidFill>
                  <a:srgbClr val="FF0000"/>
                </a:solidFill>
                <a:latin typeface="Helvetica Neue"/>
                <a:ea typeface="Helvetica Neue"/>
                <a:cs typeface="Helvetica Neue"/>
                <a:sym typeface="Helvetica Neue"/>
              </a:rPr>
              <a:t>Quantitative methods</a:t>
            </a:r>
            <a:endParaRPr/>
          </a:p>
          <a:p>
            <a:pPr marL="0" marR="0" lvl="0" indent="0" algn="ctr" rtl="0">
              <a:lnSpc>
                <a:spcPct val="100000"/>
              </a:lnSpc>
              <a:spcBef>
                <a:spcPts val="0"/>
              </a:spcBef>
              <a:spcAft>
                <a:spcPts val="0"/>
              </a:spcAft>
              <a:buNone/>
            </a:pPr>
            <a:r>
              <a:rPr lang="en-US" sz="1318" b="1" i="0" u="none" strike="noStrike" cap="none">
                <a:solidFill>
                  <a:srgbClr val="FF0000"/>
                </a:solidFill>
                <a:latin typeface="Helvetica Neue"/>
                <a:ea typeface="Helvetica Neue"/>
                <a:cs typeface="Helvetica Neue"/>
                <a:sym typeface="Helvetica Neue"/>
              </a:rPr>
              <a:t>Psychometric methods</a:t>
            </a:r>
            <a:endParaRPr/>
          </a:p>
        </p:txBody>
      </p:sp>
      <p:cxnSp>
        <p:nvCxnSpPr>
          <p:cNvPr id="224" name="Google Shape;224;p10"/>
          <p:cNvCxnSpPr/>
          <p:nvPr/>
        </p:nvCxnSpPr>
        <p:spPr>
          <a:xfrm rot="10800000" flipH="1">
            <a:off x="2943261" y="689548"/>
            <a:ext cx="3372225" cy="13814"/>
          </a:xfrm>
          <a:prstGeom prst="straightConnector1">
            <a:avLst/>
          </a:prstGeom>
          <a:noFill/>
          <a:ln w="139700" cap="rnd" cmpd="sng">
            <a:solidFill>
              <a:schemeClr val="accent6"/>
            </a:solidFill>
            <a:prstDash val="solid"/>
            <a:miter lim="400000"/>
            <a:headEnd type="none" w="sm" len="sm"/>
            <a:tailEnd type="none" w="sm" len="sm"/>
          </a:ln>
        </p:spPr>
      </p:cxnSp>
      <p:cxnSp>
        <p:nvCxnSpPr>
          <p:cNvPr id="225" name="Google Shape;225;p10"/>
          <p:cNvCxnSpPr/>
          <p:nvPr/>
        </p:nvCxnSpPr>
        <p:spPr>
          <a:xfrm rot="10800000">
            <a:off x="2596021" y="1547808"/>
            <a:ext cx="1491236" cy="2071015"/>
          </a:xfrm>
          <a:prstGeom prst="straightConnector1">
            <a:avLst/>
          </a:prstGeom>
          <a:noFill/>
          <a:ln w="139700" cap="rnd" cmpd="sng">
            <a:solidFill>
              <a:schemeClr val="accent6"/>
            </a:solidFill>
            <a:prstDash val="solid"/>
            <a:miter lim="400000"/>
            <a:headEnd type="none" w="sm" len="sm"/>
            <a:tailEnd type="none" w="sm" len="sm"/>
          </a:ln>
        </p:spPr>
      </p:cxnSp>
      <p:cxnSp>
        <p:nvCxnSpPr>
          <p:cNvPr id="226" name="Google Shape;226;p10"/>
          <p:cNvCxnSpPr/>
          <p:nvPr/>
        </p:nvCxnSpPr>
        <p:spPr>
          <a:xfrm rot="10800000" flipH="1">
            <a:off x="5181243" y="1536970"/>
            <a:ext cx="1357910" cy="2139170"/>
          </a:xfrm>
          <a:prstGeom prst="straightConnector1">
            <a:avLst/>
          </a:prstGeom>
          <a:noFill/>
          <a:ln w="139700" cap="rnd" cmpd="sng">
            <a:solidFill>
              <a:schemeClr val="accent6"/>
            </a:solidFill>
            <a:prstDash val="solid"/>
            <a:miter lim="400000"/>
            <a:headEnd type="none" w="sm" len="sm"/>
            <a:tailEnd type="none" w="sm" len="sm"/>
          </a:ln>
        </p:spPr>
      </p:cxnSp>
      <p:sp>
        <p:nvSpPr>
          <p:cNvPr id="227" name="Google Shape;227;p10"/>
          <p:cNvSpPr txBox="1"/>
          <p:nvPr/>
        </p:nvSpPr>
        <p:spPr>
          <a:xfrm>
            <a:off x="4109788" y="1370672"/>
            <a:ext cx="1125342" cy="354271"/>
          </a:xfrm>
          <a:prstGeom prst="rect">
            <a:avLst/>
          </a:prstGeom>
          <a:noFill/>
          <a:ln>
            <a:noFill/>
          </a:ln>
        </p:spPr>
        <p:txBody>
          <a:bodyPr spcFirstLastPara="1" wrap="square" lIns="26775" tIns="26775" rIns="26775" bIns="26775" anchor="t" anchorCtr="0">
            <a:normAutofit lnSpcReduction="10000"/>
          </a:bodyPr>
          <a:lstStyle/>
          <a:p>
            <a:pPr marL="0" marR="0" lvl="0" indent="0" algn="l" rtl="0">
              <a:lnSpc>
                <a:spcPct val="100000"/>
              </a:lnSpc>
              <a:spcBef>
                <a:spcPts val="0"/>
              </a:spcBef>
              <a:spcAft>
                <a:spcPts val="0"/>
              </a:spcAft>
              <a:buNone/>
            </a:pPr>
            <a:r>
              <a:rPr lang="en-US" sz="2004" b="1" i="0" u="none" strike="noStrike" cap="none">
                <a:solidFill>
                  <a:srgbClr val="000000"/>
                </a:solidFill>
                <a:latin typeface="Helvetica Neue"/>
                <a:ea typeface="Helvetica Neue"/>
                <a:cs typeface="Helvetica Neue"/>
                <a:sym typeface="Helvetica Neue"/>
              </a:rPr>
              <a:t>Methods</a:t>
            </a:r>
            <a:endParaRPr/>
          </a:p>
        </p:txBody>
      </p:sp>
      <p:pic>
        <p:nvPicPr>
          <p:cNvPr id="228" name="Google Shape;228;p10"/>
          <p:cNvPicPr preferRelativeResize="0"/>
          <p:nvPr/>
        </p:nvPicPr>
        <p:blipFill rotWithShape="1">
          <a:blip r:embed="rId3">
            <a:alphaModFix/>
          </a:blip>
          <a:srcRect/>
          <a:stretch/>
        </p:blipFill>
        <p:spPr>
          <a:xfrm>
            <a:off x="636272" y="153951"/>
            <a:ext cx="404313" cy="824775"/>
          </a:xfrm>
          <a:prstGeom prst="rect">
            <a:avLst/>
          </a:prstGeom>
          <a:noFill/>
          <a:ln>
            <a:noFill/>
          </a:ln>
        </p:spPr>
      </p:pic>
      <p:pic>
        <p:nvPicPr>
          <p:cNvPr id="229" name="Google Shape;229;p10"/>
          <p:cNvPicPr preferRelativeResize="0"/>
          <p:nvPr/>
        </p:nvPicPr>
        <p:blipFill rotWithShape="1">
          <a:blip r:embed="rId3">
            <a:alphaModFix/>
          </a:blip>
          <a:srcRect/>
          <a:stretch/>
        </p:blipFill>
        <p:spPr>
          <a:xfrm>
            <a:off x="2016351" y="3257296"/>
            <a:ext cx="404313" cy="824775"/>
          </a:xfrm>
          <a:prstGeom prst="rect">
            <a:avLst/>
          </a:prstGeom>
          <a:noFill/>
          <a:ln>
            <a:noFill/>
          </a:ln>
        </p:spPr>
      </p:pic>
      <p:pic>
        <p:nvPicPr>
          <p:cNvPr id="230" name="Google Shape;230;p10"/>
          <p:cNvPicPr preferRelativeResize="0"/>
          <p:nvPr/>
        </p:nvPicPr>
        <p:blipFill rotWithShape="1">
          <a:blip r:embed="rId3">
            <a:alphaModFix/>
          </a:blip>
          <a:srcRect/>
          <a:stretch/>
        </p:blipFill>
        <p:spPr>
          <a:xfrm>
            <a:off x="1874921" y="4086004"/>
            <a:ext cx="404313" cy="824775"/>
          </a:xfrm>
          <a:prstGeom prst="rect">
            <a:avLst/>
          </a:prstGeom>
          <a:noFill/>
          <a:ln>
            <a:noFill/>
          </a:ln>
        </p:spPr>
      </p:pic>
      <p:pic>
        <p:nvPicPr>
          <p:cNvPr id="231" name="Google Shape;231;p10"/>
          <p:cNvPicPr preferRelativeResize="0"/>
          <p:nvPr/>
        </p:nvPicPr>
        <p:blipFill rotWithShape="1">
          <a:blip r:embed="rId3">
            <a:alphaModFix/>
          </a:blip>
          <a:srcRect/>
          <a:stretch/>
        </p:blipFill>
        <p:spPr>
          <a:xfrm>
            <a:off x="2371710" y="3137886"/>
            <a:ext cx="404313" cy="824775"/>
          </a:xfrm>
          <a:prstGeom prst="rect">
            <a:avLst/>
          </a:prstGeom>
          <a:noFill/>
          <a:ln>
            <a:noFill/>
          </a:ln>
        </p:spPr>
      </p:pic>
      <p:pic>
        <p:nvPicPr>
          <p:cNvPr id="232" name="Google Shape;232;p10"/>
          <p:cNvPicPr preferRelativeResize="0"/>
          <p:nvPr/>
        </p:nvPicPr>
        <p:blipFill rotWithShape="1">
          <a:blip r:embed="rId3">
            <a:alphaModFix/>
          </a:blip>
          <a:srcRect/>
          <a:stretch/>
        </p:blipFill>
        <p:spPr>
          <a:xfrm>
            <a:off x="3665672" y="4230156"/>
            <a:ext cx="404313" cy="824775"/>
          </a:xfrm>
          <a:prstGeom prst="rect">
            <a:avLst/>
          </a:prstGeom>
          <a:noFill/>
          <a:ln>
            <a:noFill/>
          </a:ln>
        </p:spPr>
      </p:pic>
      <p:pic>
        <p:nvPicPr>
          <p:cNvPr id="233" name="Google Shape;233;p10"/>
          <p:cNvPicPr preferRelativeResize="0"/>
          <p:nvPr/>
        </p:nvPicPr>
        <p:blipFill rotWithShape="1">
          <a:blip r:embed="rId3">
            <a:alphaModFix/>
          </a:blip>
          <a:srcRect/>
          <a:stretch/>
        </p:blipFill>
        <p:spPr>
          <a:xfrm>
            <a:off x="3249018" y="3326510"/>
            <a:ext cx="404313" cy="824775"/>
          </a:xfrm>
          <a:prstGeom prst="rect">
            <a:avLst/>
          </a:prstGeom>
          <a:noFill/>
          <a:ln>
            <a:noFill/>
          </a:ln>
        </p:spPr>
      </p:pic>
      <p:pic>
        <p:nvPicPr>
          <p:cNvPr id="234" name="Google Shape;234;p10"/>
          <p:cNvPicPr preferRelativeResize="0"/>
          <p:nvPr/>
        </p:nvPicPr>
        <p:blipFill rotWithShape="1">
          <a:blip r:embed="rId3">
            <a:alphaModFix/>
          </a:blip>
          <a:srcRect/>
          <a:stretch/>
        </p:blipFill>
        <p:spPr>
          <a:xfrm>
            <a:off x="2288512" y="4016711"/>
            <a:ext cx="404313" cy="824775"/>
          </a:xfrm>
          <a:prstGeom prst="rect">
            <a:avLst/>
          </a:prstGeom>
          <a:noFill/>
          <a:ln>
            <a:noFill/>
          </a:ln>
        </p:spPr>
      </p:pic>
      <p:pic>
        <p:nvPicPr>
          <p:cNvPr id="235" name="Google Shape;235;p10"/>
          <p:cNvPicPr preferRelativeResize="0"/>
          <p:nvPr/>
        </p:nvPicPr>
        <p:blipFill rotWithShape="1">
          <a:blip r:embed="rId3">
            <a:alphaModFix/>
          </a:blip>
          <a:srcRect/>
          <a:stretch/>
        </p:blipFill>
        <p:spPr>
          <a:xfrm>
            <a:off x="2783782" y="3650020"/>
            <a:ext cx="404313" cy="824775"/>
          </a:xfrm>
          <a:prstGeom prst="rect">
            <a:avLst/>
          </a:prstGeom>
          <a:noFill/>
          <a:ln>
            <a:noFill/>
          </a:ln>
        </p:spPr>
      </p:pic>
      <p:pic>
        <p:nvPicPr>
          <p:cNvPr id="236" name="Google Shape;236;p10"/>
          <p:cNvPicPr preferRelativeResize="0"/>
          <p:nvPr/>
        </p:nvPicPr>
        <p:blipFill rotWithShape="1">
          <a:blip r:embed="rId3">
            <a:alphaModFix/>
          </a:blip>
          <a:srcRect/>
          <a:stretch/>
        </p:blipFill>
        <p:spPr>
          <a:xfrm>
            <a:off x="3124707" y="4132992"/>
            <a:ext cx="404313" cy="824775"/>
          </a:xfrm>
          <a:prstGeom prst="rect">
            <a:avLst/>
          </a:prstGeom>
          <a:noFill/>
          <a:ln>
            <a:noFill/>
          </a:ln>
        </p:spPr>
      </p:pic>
      <p:pic>
        <p:nvPicPr>
          <p:cNvPr id="237" name="Google Shape;237;p10"/>
          <p:cNvPicPr preferRelativeResize="0"/>
          <p:nvPr/>
        </p:nvPicPr>
        <p:blipFill rotWithShape="1">
          <a:blip r:embed="rId4">
            <a:alphaModFix/>
          </a:blip>
          <a:srcRect/>
          <a:stretch/>
        </p:blipFill>
        <p:spPr>
          <a:xfrm>
            <a:off x="6238821" y="101967"/>
            <a:ext cx="601773" cy="1229059"/>
          </a:xfrm>
          <a:prstGeom prst="rect">
            <a:avLst/>
          </a:prstGeom>
          <a:noFill/>
          <a:ln>
            <a:noFill/>
          </a:ln>
        </p:spPr>
      </p:pic>
      <p:pic>
        <p:nvPicPr>
          <p:cNvPr id="238" name="Google Shape;238;p10"/>
          <p:cNvPicPr preferRelativeResize="0"/>
          <p:nvPr/>
        </p:nvPicPr>
        <p:blipFill rotWithShape="1">
          <a:blip r:embed="rId4">
            <a:alphaModFix/>
          </a:blip>
          <a:srcRect/>
          <a:stretch/>
        </p:blipFill>
        <p:spPr>
          <a:xfrm>
            <a:off x="1653213" y="3051899"/>
            <a:ext cx="428889" cy="875961"/>
          </a:xfrm>
          <a:prstGeom prst="rect">
            <a:avLst/>
          </a:prstGeom>
          <a:noFill/>
          <a:ln>
            <a:noFill/>
          </a:ln>
        </p:spPr>
      </p:pic>
      <p:pic>
        <p:nvPicPr>
          <p:cNvPr id="239" name="Google Shape;239;p10"/>
          <p:cNvPicPr preferRelativeResize="0"/>
          <p:nvPr/>
        </p:nvPicPr>
        <p:blipFill rotWithShape="1">
          <a:blip r:embed="rId4">
            <a:alphaModFix/>
          </a:blip>
          <a:srcRect/>
          <a:stretch/>
        </p:blipFill>
        <p:spPr>
          <a:xfrm>
            <a:off x="1508216" y="3769717"/>
            <a:ext cx="486208" cy="993029"/>
          </a:xfrm>
          <a:prstGeom prst="rect">
            <a:avLst/>
          </a:prstGeom>
          <a:noFill/>
          <a:ln>
            <a:noFill/>
          </a:ln>
        </p:spPr>
      </p:pic>
      <p:pic>
        <p:nvPicPr>
          <p:cNvPr id="240" name="Google Shape;240;p10"/>
          <p:cNvPicPr preferRelativeResize="0"/>
          <p:nvPr/>
        </p:nvPicPr>
        <p:blipFill rotWithShape="1">
          <a:blip r:embed="rId4">
            <a:alphaModFix/>
          </a:blip>
          <a:srcRect/>
          <a:stretch/>
        </p:blipFill>
        <p:spPr>
          <a:xfrm>
            <a:off x="2665503" y="4130641"/>
            <a:ext cx="340376" cy="695183"/>
          </a:xfrm>
          <a:prstGeom prst="rect">
            <a:avLst/>
          </a:prstGeom>
          <a:noFill/>
          <a:ln>
            <a:noFill/>
          </a:ln>
        </p:spPr>
      </p:pic>
      <p:pic>
        <p:nvPicPr>
          <p:cNvPr id="241" name="Google Shape;241;p10"/>
          <p:cNvPicPr preferRelativeResize="0"/>
          <p:nvPr/>
        </p:nvPicPr>
        <p:blipFill rotWithShape="1">
          <a:blip r:embed="rId4">
            <a:alphaModFix/>
          </a:blip>
          <a:srcRect/>
          <a:stretch/>
        </p:blipFill>
        <p:spPr>
          <a:xfrm>
            <a:off x="4026818" y="4364185"/>
            <a:ext cx="397463" cy="811777"/>
          </a:xfrm>
          <a:prstGeom prst="rect">
            <a:avLst/>
          </a:prstGeom>
          <a:noFill/>
          <a:ln>
            <a:noFill/>
          </a:ln>
        </p:spPr>
      </p:pic>
      <p:pic>
        <p:nvPicPr>
          <p:cNvPr id="242" name="Google Shape;242;p10"/>
          <p:cNvPicPr preferRelativeResize="0"/>
          <p:nvPr/>
        </p:nvPicPr>
        <p:blipFill rotWithShape="1">
          <a:blip r:embed="rId4">
            <a:alphaModFix/>
          </a:blip>
          <a:srcRect/>
          <a:stretch/>
        </p:blipFill>
        <p:spPr>
          <a:xfrm>
            <a:off x="2900934" y="2782866"/>
            <a:ext cx="403187" cy="823467"/>
          </a:xfrm>
          <a:prstGeom prst="rect">
            <a:avLst/>
          </a:prstGeom>
          <a:noFill/>
          <a:ln>
            <a:noFill/>
          </a:ln>
        </p:spPr>
      </p:pic>
      <p:pic>
        <p:nvPicPr>
          <p:cNvPr id="243" name="Google Shape;243;p10"/>
          <p:cNvPicPr preferRelativeResize="0"/>
          <p:nvPr/>
        </p:nvPicPr>
        <p:blipFill rotWithShape="1">
          <a:blip r:embed="rId5">
            <a:alphaModFix/>
          </a:blip>
          <a:srcRect l="18851" r="19068"/>
          <a:stretch/>
        </p:blipFill>
        <p:spPr>
          <a:xfrm>
            <a:off x="6533987" y="2261967"/>
            <a:ext cx="944282" cy="851803"/>
          </a:xfrm>
          <a:prstGeom prst="rect">
            <a:avLst/>
          </a:prstGeom>
          <a:noFill/>
          <a:ln>
            <a:noFill/>
          </a:ln>
        </p:spPr>
      </p:pic>
      <p:pic>
        <p:nvPicPr>
          <p:cNvPr id="244" name="Google Shape;244;p10"/>
          <p:cNvPicPr preferRelativeResize="0"/>
          <p:nvPr/>
        </p:nvPicPr>
        <p:blipFill rotWithShape="1">
          <a:blip r:embed="rId6">
            <a:alphaModFix/>
          </a:blip>
          <a:srcRect l="27904" r="14983"/>
          <a:stretch/>
        </p:blipFill>
        <p:spPr>
          <a:xfrm>
            <a:off x="7757384" y="2273418"/>
            <a:ext cx="993665" cy="1155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1"/>
          <p:cNvSpPr/>
          <p:nvPr/>
        </p:nvSpPr>
        <p:spPr>
          <a:xfrm>
            <a:off x="3539723" y="468444"/>
            <a:ext cx="1399773" cy="1399773"/>
          </a:xfrm>
          <a:prstGeom prst="ellipse">
            <a:avLst/>
          </a:prstGeom>
          <a:solidFill>
            <a:srgbClr val="009051">
              <a:alpha val="24313"/>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0" name="Google Shape;250;p11"/>
          <p:cNvSpPr txBox="1"/>
          <p:nvPr/>
        </p:nvSpPr>
        <p:spPr>
          <a:xfrm>
            <a:off x="997996" y="109278"/>
            <a:ext cx="7670203" cy="38698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4F8F00"/>
                </a:solidFill>
                <a:latin typeface="Helvetica Neue"/>
                <a:ea typeface="Helvetica Neue"/>
                <a:cs typeface="Helvetica Neue"/>
                <a:sym typeface="Helvetica Neue"/>
              </a:rPr>
              <a:t>Structural and compositional properties of the speaker’s Personal Social Network</a:t>
            </a:r>
            <a:endParaRPr sz="1500" b="1" i="0" u="none" strike="noStrike" cap="none">
              <a:solidFill>
                <a:srgbClr val="4F8F00"/>
              </a:solidFill>
              <a:latin typeface="Helvetica Neue"/>
              <a:ea typeface="Helvetica Neue"/>
              <a:cs typeface="Helvetica Neue"/>
              <a:sym typeface="Helvetica Neue"/>
            </a:endParaRPr>
          </a:p>
        </p:txBody>
      </p:sp>
      <p:grpSp>
        <p:nvGrpSpPr>
          <p:cNvPr id="251" name="Google Shape;251;p11"/>
          <p:cNvGrpSpPr/>
          <p:nvPr/>
        </p:nvGrpSpPr>
        <p:grpSpPr>
          <a:xfrm>
            <a:off x="3671748" y="602428"/>
            <a:ext cx="1120370" cy="1032631"/>
            <a:chOff x="0" y="0"/>
            <a:chExt cx="1642942" cy="1540364"/>
          </a:xfrm>
        </p:grpSpPr>
        <p:sp>
          <p:nvSpPr>
            <p:cNvPr id="252" name="Google Shape;252;p11"/>
            <p:cNvSpPr/>
            <p:nvPr/>
          </p:nvSpPr>
          <p:spPr>
            <a:xfrm rot="9719160">
              <a:off x="1483134" y="2120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3" name="Google Shape;253;p11"/>
            <p:cNvSpPr/>
            <p:nvPr/>
          </p:nvSpPr>
          <p:spPr>
            <a:xfrm rot="9719160">
              <a:off x="18399" y="138055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54" name="Google Shape;254;p11"/>
            <p:cNvCxnSpPr>
              <a:stCxn id="255" idx="0"/>
              <a:endCxn id="253" idx="0"/>
            </p:cNvCxnSpPr>
            <p:nvPr/>
          </p:nvCxnSpPr>
          <p:spPr>
            <a:xfrm flipH="1">
              <a:off x="110840" y="1209848"/>
              <a:ext cx="309300" cy="308700"/>
            </a:xfrm>
            <a:prstGeom prst="straightConnector1">
              <a:avLst/>
            </a:prstGeom>
            <a:noFill/>
            <a:ln w="25400" cap="flat" cmpd="sng">
              <a:solidFill>
                <a:srgbClr val="4F8F00"/>
              </a:solidFill>
              <a:prstDash val="solid"/>
              <a:miter lim="400000"/>
              <a:headEnd type="none" w="sm" len="sm"/>
              <a:tailEnd type="none" w="sm" len="sm"/>
            </a:ln>
          </p:spPr>
        </p:cxnSp>
        <p:sp>
          <p:nvSpPr>
            <p:cNvPr id="256" name="Google Shape;256;p11"/>
            <p:cNvSpPr/>
            <p:nvPr/>
          </p:nvSpPr>
          <p:spPr>
            <a:xfrm rot="9719160">
              <a:off x="1166876" y="584372"/>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7" name="Google Shape;257;p11"/>
            <p:cNvSpPr/>
            <p:nvPr/>
          </p:nvSpPr>
          <p:spPr>
            <a:xfrm rot="9719160">
              <a:off x="1417379" y="925622"/>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8" name="Google Shape;258;p11"/>
            <p:cNvSpPr/>
            <p:nvPr/>
          </p:nvSpPr>
          <p:spPr>
            <a:xfrm rot="9719160">
              <a:off x="648154" y="8007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9" name="Google Shape;259;p11"/>
            <p:cNvSpPr/>
            <p:nvPr/>
          </p:nvSpPr>
          <p:spPr>
            <a:xfrm rot="9719160">
              <a:off x="982251" y="18399"/>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60" name="Google Shape;260;p11"/>
            <p:cNvCxnSpPr>
              <a:stCxn id="257" idx="0"/>
              <a:endCxn id="256" idx="0"/>
            </p:cNvCxnSpPr>
            <p:nvPr/>
          </p:nvCxnSpPr>
          <p:spPr>
            <a:xfrm rot="10800000">
              <a:off x="1258248" y="720664"/>
              <a:ext cx="251700" cy="342900"/>
            </a:xfrm>
            <a:prstGeom prst="straightConnector1">
              <a:avLst/>
            </a:prstGeom>
            <a:noFill/>
            <a:ln w="25400" cap="flat" cmpd="sng">
              <a:solidFill>
                <a:srgbClr val="4F8F00"/>
              </a:solidFill>
              <a:prstDash val="solid"/>
              <a:miter lim="400000"/>
              <a:headEnd type="none" w="sm" len="sm"/>
              <a:tailEnd type="none" w="sm" len="sm"/>
            </a:ln>
          </p:spPr>
        </p:cxnSp>
        <p:cxnSp>
          <p:nvCxnSpPr>
            <p:cNvPr id="261" name="Google Shape;261;p11"/>
            <p:cNvCxnSpPr>
              <a:stCxn id="256" idx="0"/>
              <a:endCxn id="259" idx="0"/>
            </p:cNvCxnSpPr>
            <p:nvPr/>
          </p:nvCxnSpPr>
          <p:spPr>
            <a:xfrm rot="10800000">
              <a:off x="1074728" y="156349"/>
              <a:ext cx="183600" cy="564300"/>
            </a:xfrm>
            <a:prstGeom prst="straightConnector1">
              <a:avLst/>
            </a:prstGeom>
            <a:noFill/>
            <a:ln w="25400" cap="flat" cmpd="sng">
              <a:solidFill>
                <a:srgbClr val="4F8F00"/>
              </a:solidFill>
              <a:prstDash val="solid"/>
              <a:miter lim="400000"/>
              <a:headEnd type="none" w="sm" len="sm"/>
              <a:tailEnd type="none" w="sm" len="sm"/>
            </a:ln>
          </p:spPr>
        </p:cxnSp>
        <p:sp>
          <p:nvSpPr>
            <p:cNvPr id="262" name="Google Shape;262;p11"/>
            <p:cNvSpPr/>
            <p:nvPr/>
          </p:nvSpPr>
          <p:spPr>
            <a:xfrm rot="9719160">
              <a:off x="631416" y="1378208"/>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55" name="Google Shape;255;p11"/>
            <p:cNvSpPr/>
            <p:nvPr/>
          </p:nvSpPr>
          <p:spPr>
            <a:xfrm rot="9719160">
              <a:off x="327571" y="107190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63" name="Google Shape;263;p11"/>
            <p:cNvSpPr/>
            <p:nvPr/>
          </p:nvSpPr>
          <p:spPr>
            <a:xfrm rot="9719160">
              <a:off x="26442" y="741370"/>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64" name="Google Shape;264;p11"/>
            <p:cNvCxnSpPr>
              <a:stCxn id="263" idx="0"/>
              <a:endCxn id="253" idx="0"/>
            </p:cNvCxnSpPr>
            <p:nvPr/>
          </p:nvCxnSpPr>
          <p:spPr>
            <a:xfrm flipH="1">
              <a:off x="110911" y="879312"/>
              <a:ext cx="8100" cy="639300"/>
            </a:xfrm>
            <a:prstGeom prst="straightConnector1">
              <a:avLst/>
            </a:prstGeom>
            <a:noFill/>
            <a:ln w="25400" cap="flat" cmpd="sng">
              <a:solidFill>
                <a:srgbClr val="4F8F00"/>
              </a:solidFill>
              <a:prstDash val="solid"/>
              <a:miter lim="400000"/>
              <a:headEnd type="none" w="sm" len="sm"/>
              <a:tailEnd type="none" w="sm" len="sm"/>
            </a:ln>
          </p:spPr>
        </p:cxnSp>
        <p:cxnSp>
          <p:nvCxnSpPr>
            <p:cNvPr id="265" name="Google Shape;265;p11"/>
            <p:cNvCxnSpPr>
              <a:stCxn id="253" idx="0"/>
              <a:endCxn id="262" idx="0"/>
            </p:cNvCxnSpPr>
            <p:nvPr/>
          </p:nvCxnSpPr>
          <p:spPr>
            <a:xfrm rot="10800000" flipH="1">
              <a:off x="110968" y="1514598"/>
              <a:ext cx="612000" cy="3900"/>
            </a:xfrm>
            <a:prstGeom prst="straightConnector1">
              <a:avLst/>
            </a:prstGeom>
            <a:noFill/>
            <a:ln w="25400" cap="flat" cmpd="sng">
              <a:solidFill>
                <a:srgbClr val="4F8F00"/>
              </a:solidFill>
              <a:prstDash val="solid"/>
              <a:miter lim="400000"/>
              <a:headEnd type="none" w="sm" len="sm"/>
              <a:tailEnd type="none" w="sm" len="sm"/>
            </a:ln>
          </p:spPr>
        </p:cxnSp>
        <p:cxnSp>
          <p:nvCxnSpPr>
            <p:cNvPr id="266" name="Google Shape;266;p11"/>
            <p:cNvCxnSpPr>
              <a:stCxn id="262" idx="0"/>
              <a:endCxn id="258" idx="0"/>
            </p:cNvCxnSpPr>
            <p:nvPr/>
          </p:nvCxnSpPr>
          <p:spPr>
            <a:xfrm rot="10800000" flipH="1">
              <a:off x="722868" y="938785"/>
              <a:ext cx="18000" cy="575700"/>
            </a:xfrm>
            <a:prstGeom prst="straightConnector1">
              <a:avLst/>
            </a:prstGeom>
            <a:noFill/>
            <a:ln w="25400" cap="flat" cmpd="sng">
              <a:solidFill>
                <a:srgbClr val="4F8F00"/>
              </a:solidFill>
              <a:prstDash val="solid"/>
              <a:miter lim="400000"/>
              <a:headEnd type="none" w="sm" len="sm"/>
              <a:tailEnd type="none" w="sm" len="sm"/>
            </a:ln>
          </p:spPr>
        </p:cxnSp>
        <p:cxnSp>
          <p:nvCxnSpPr>
            <p:cNvPr id="267" name="Google Shape;267;p11"/>
            <p:cNvCxnSpPr>
              <a:stCxn id="263" idx="0"/>
              <a:endCxn id="258" idx="0"/>
            </p:cNvCxnSpPr>
            <p:nvPr/>
          </p:nvCxnSpPr>
          <p:spPr>
            <a:xfrm>
              <a:off x="119011" y="879312"/>
              <a:ext cx="621600" cy="59400"/>
            </a:xfrm>
            <a:prstGeom prst="straightConnector1">
              <a:avLst/>
            </a:prstGeom>
            <a:noFill/>
            <a:ln w="25400" cap="flat" cmpd="sng">
              <a:solidFill>
                <a:srgbClr val="4F8F00"/>
              </a:solidFill>
              <a:prstDash val="solid"/>
              <a:miter lim="400000"/>
              <a:headEnd type="none" w="sm" len="sm"/>
              <a:tailEnd type="none" w="sm" len="sm"/>
            </a:ln>
          </p:spPr>
        </p:cxnSp>
        <p:cxnSp>
          <p:nvCxnSpPr>
            <p:cNvPr id="268" name="Google Shape;268;p11"/>
            <p:cNvCxnSpPr>
              <a:stCxn id="256" idx="0"/>
              <a:endCxn id="252" idx="0"/>
            </p:cNvCxnSpPr>
            <p:nvPr/>
          </p:nvCxnSpPr>
          <p:spPr>
            <a:xfrm rot="10800000" flipH="1">
              <a:off x="1258328" y="349849"/>
              <a:ext cx="317400" cy="370800"/>
            </a:xfrm>
            <a:prstGeom prst="straightConnector1">
              <a:avLst/>
            </a:prstGeom>
            <a:noFill/>
            <a:ln w="25400" cap="flat" cmpd="sng">
              <a:solidFill>
                <a:srgbClr val="4F8F00"/>
              </a:solidFill>
              <a:prstDash val="solid"/>
              <a:miter lim="400000"/>
              <a:headEnd type="none" w="sm" len="sm"/>
              <a:tailEnd type="none" w="sm" len="sm"/>
            </a:ln>
          </p:spPr>
        </p:cxnSp>
        <p:cxnSp>
          <p:nvCxnSpPr>
            <p:cNvPr id="269" name="Google Shape;269;p11"/>
            <p:cNvCxnSpPr>
              <a:stCxn id="256" idx="0"/>
              <a:endCxn id="258" idx="0"/>
            </p:cNvCxnSpPr>
            <p:nvPr/>
          </p:nvCxnSpPr>
          <p:spPr>
            <a:xfrm flipH="1">
              <a:off x="740828" y="720649"/>
              <a:ext cx="517500" cy="218100"/>
            </a:xfrm>
            <a:prstGeom prst="straightConnector1">
              <a:avLst/>
            </a:prstGeom>
            <a:noFill/>
            <a:ln w="25400" cap="flat" cmpd="sng">
              <a:solidFill>
                <a:srgbClr val="4F8F00"/>
              </a:solidFill>
              <a:prstDash val="solid"/>
              <a:miter lim="400000"/>
              <a:headEnd type="none" w="sm" len="sm"/>
              <a:tailEnd type="none" w="sm" len="sm"/>
            </a:ln>
          </p:spPr>
        </p:cxnSp>
        <p:cxnSp>
          <p:nvCxnSpPr>
            <p:cNvPr id="270" name="Google Shape;270;p11"/>
            <p:cNvCxnSpPr>
              <a:stCxn id="262" idx="0"/>
              <a:endCxn id="255" idx="0"/>
            </p:cNvCxnSpPr>
            <p:nvPr/>
          </p:nvCxnSpPr>
          <p:spPr>
            <a:xfrm rot="10800000">
              <a:off x="420168" y="1209985"/>
              <a:ext cx="302700" cy="304500"/>
            </a:xfrm>
            <a:prstGeom prst="straightConnector1">
              <a:avLst/>
            </a:prstGeom>
            <a:noFill/>
            <a:ln w="25400" cap="flat" cmpd="sng">
              <a:solidFill>
                <a:srgbClr val="4F8F00"/>
              </a:solidFill>
              <a:prstDash val="solid"/>
              <a:miter lim="400000"/>
              <a:headEnd type="none" w="sm" len="sm"/>
              <a:tailEnd type="none" w="sm" len="sm"/>
            </a:ln>
          </p:spPr>
        </p:cxnSp>
        <p:cxnSp>
          <p:nvCxnSpPr>
            <p:cNvPr id="271" name="Google Shape;271;p11"/>
            <p:cNvCxnSpPr>
              <a:stCxn id="258" idx="0"/>
              <a:endCxn id="255" idx="0"/>
            </p:cNvCxnSpPr>
            <p:nvPr/>
          </p:nvCxnSpPr>
          <p:spPr>
            <a:xfrm flipH="1">
              <a:off x="420023" y="938665"/>
              <a:ext cx="320700" cy="271200"/>
            </a:xfrm>
            <a:prstGeom prst="straightConnector1">
              <a:avLst/>
            </a:prstGeom>
            <a:noFill/>
            <a:ln w="25400" cap="flat" cmpd="sng">
              <a:solidFill>
                <a:srgbClr val="4F8F00"/>
              </a:solidFill>
              <a:prstDash val="solid"/>
              <a:miter lim="400000"/>
              <a:headEnd type="none" w="sm" len="sm"/>
              <a:tailEnd type="none" w="sm" len="sm"/>
            </a:ln>
          </p:spPr>
        </p:cxnSp>
        <p:cxnSp>
          <p:nvCxnSpPr>
            <p:cNvPr id="272" name="Google Shape;272;p11"/>
            <p:cNvCxnSpPr>
              <a:stCxn id="263" idx="0"/>
              <a:endCxn id="255" idx="0"/>
            </p:cNvCxnSpPr>
            <p:nvPr/>
          </p:nvCxnSpPr>
          <p:spPr>
            <a:xfrm>
              <a:off x="119011" y="879312"/>
              <a:ext cx="301200" cy="330600"/>
            </a:xfrm>
            <a:prstGeom prst="straightConnector1">
              <a:avLst/>
            </a:prstGeom>
            <a:noFill/>
            <a:ln w="25400" cap="flat" cmpd="sng">
              <a:solidFill>
                <a:srgbClr val="4F8F00"/>
              </a:solidFill>
              <a:prstDash val="solid"/>
              <a:miter lim="400000"/>
              <a:headEnd type="none" w="sm" len="sm"/>
              <a:tailEnd type="none" w="sm" len="sm"/>
            </a:ln>
          </p:spPr>
        </p:cxnSp>
      </p:grpSp>
      <p:cxnSp>
        <p:nvCxnSpPr>
          <p:cNvPr id="273" name="Google Shape;273;p11"/>
          <p:cNvCxnSpPr/>
          <p:nvPr/>
        </p:nvCxnSpPr>
        <p:spPr>
          <a:xfrm rot="10800000" flipH="1">
            <a:off x="2519103" y="1716627"/>
            <a:ext cx="1120370" cy="1558657"/>
          </a:xfrm>
          <a:prstGeom prst="straightConnector1">
            <a:avLst/>
          </a:prstGeom>
          <a:noFill/>
          <a:ln w="139700" cap="rnd" cmpd="sng">
            <a:solidFill>
              <a:schemeClr val="accent6"/>
            </a:solidFill>
            <a:prstDash val="solid"/>
            <a:miter lim="400000"/>
            <a:headEnd type="none" w="sm" len="sm"/>
            <a:tailEnd type="none" w="sm" len="sm"/>
          </a:ln>
        </p:spPr>
      </p:cxnSp>
      <p:cxnSp>
        <p:nvCxnSpPr>
          <p:cNvPr id="274" name="Google Shape;274;p11"/>
          <p:cNvCxnSpPr/>
          <p:nvPr/>
        </p:nvCxnSpPr>
        <p:spPr>
          <a:xfrm rot="10800000">
            <a:off x="4791865" y="1716627"/>
            <a:ext cx="1578397" cy="1684311"/>
          </a:xfrm>
          <a:prstGeom prst="straightConnector1">
            <a:avLst/>
          </a:prstGeom>
          <a:noFill/>
          <a:ln w="139700" cap="rnd" cmpd="sng">
            <a:solidFill>
              <a:schemeClr val="accent6"/>
            </a:solidFill>
            <a:prstDash val="solid"/>
            <a:miter lim="400000"/>
            <a:headEnd type="none" w="sm" len="sm"/>
            <a:tailEnd type="none" w="sm" len="sm"/>
          </a:ln>
        </p:spPr>
      </p:cxnSp>
      <p:sp>
        <p:nvSpPr>
          <p:cNvPr id="275" name="Google Shape;275;p11"/>
          <p:cNvSpPr/>
          <p:nvPr/>
        </p:nvSpPr>
        <p:spPr>
          <a:xfrm>
            <a:off x="792098" y="3204939"/>
            <a:ext cx="1727005" cy="1684311"/>
          </a:xfrm>
          <a:prstGeom prst="ellipse">
            <a:avLst/>
          </a:prstGeom>
          <a:solidFill>
            <a:srgbClr val="535BD3">
              <a:alpha val="3529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Linguistic performance an adaptation</a:t>
            </a:r>
            <a:endParaRPr sz="1400" b="0" i="0" u="none" strike="noStrike" cap="none">
              <a:solidFill>
                <a:srgbClr val="000000"/>
              </a:solidFill>
              <a:latin typeface="Arial"/>
              <a:ea typeface="Arial"/>
              <a:cs typeface="Arial"/>
              <a:sym typeface="Arial"/>
            </a:endParaRPr>
          </a:p>
        </p:txBody>
      </p:sp>
      <p:sp>
        <p:nvSpPr>
          <p:cNvPr id="276" name="Google Shape;276;p11"/>
          <p:cNvSpPr/>
          <p:nvPr/>
        </p:nvSpPr>
        <p:spPr>
          <a:xfrm>
            <a:off x="2238604" y="3204940"/>
            <a:ext cx="1860257" cy="1684311"/>
          </a:xfrm>
          <a:prstGeom prst="ellipse">
            <a:avLst/>
          </a:prstGeom>
          <a:solidFill>
            <a:srgbClr val="C12A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Neurocognitive performance and  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277" name="Google Shape;277;p11"/>
          <p:cNvSpPr/>
          <p:nvPr/>
        </p:nvSpPr>
        <p:spPr>
          <a:xfrm>
            <a:off x="6245221" y="3404873"/>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To describe the variability of the phenomenon “BILINGUALISM”</a:t>
            </a:r>
            <a:endParaRPr sz="13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p:nvPr/>
        </p:nvSpPr>
        <p:spPr>
          <a:xfrm>
            <a:off x="3539723" y="468444"/>
            <a:ext cx="1399773" cy="1399773"/>
          </a:xfrm>
          <a:prstGeom prst="ellipse">
            <a:avLst/>
          </a:prstGeom>
          <a:solidFill>
            <a:srgbClr val="009051">
              <a:alpha val="24313"/>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83" name="Google Shape;283;p12"/>
          <p:cNvSpPr txBox="1"/>
          <p:nvPr/>
        </p:nvSpPr>
        <p:spPr>
          <a:xfrm>
            <a:off x="997996" y="109278"/>
            <a:ext cx="7670203" cy="38698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4F8F00"/>
                </a:solidFill>
                <a:latin typeface="Helvetica Neue"/>
                <a:ea typeface="Helvetica Neue"/>
                <a:cs typeface="Helvetica Neue"/>
                <a:sym typeface="Helvetica Neue"/>
              </a:rPr>
              <a:t>Structural and compositional properties of the speaker’s Personal Social Network</a:t>
            </a:r>
            <a:endParaRPr sz="1500" b="1" i="0" u="none" strike="noStrike" cap="none">
              <a:solidFill>
                <a:srgbClr val="4F8F00"/>
              </a:solidFill>
              <a:latin typeface="Helvetica Neue"/>
              <a:ea typeface="Helvetica Neue"/>
              <a:cs typeface="Helvetica Neue"/>
              <a:sym typeface="Helvetica Neue"/>
            </a:endParaRPr>
          </a:p>
        </p:txBody>
      </p:sp>
      <p:grpSp>
        <p:nvGrpSpPr>
          <p:cNvPr id="284" name="Google Shape;284;p12"/>
          <p:cNvGrpSpPr/>
          <p:nvPr/>
        </p:nvGrpSpPr>
        <p:grpSpPr>
          <a:xfrm>
            <a:off x="3639473" y="496258"/>
            <a:ext cx="1120371" cy="1138801"/>
            <a:chOff x="0" y="0"/>
            <a:chExt cx="1642942" cy="1540364"/>
          </a:xfrm>
        </p:grpSpPr>
        <p:sp>
          <p:nvSpPr>
            <p:cNvPr id="285" name="Google Shape;285;p12"/>
            <p:cNvSpPr/>
            <p:nvPr/>
          </p:nvSpPr>
          <p:spPr>
            <a:xfrm rot="9719160">
              <a:off x="1483134" y="2120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86" name="Google Shape;286;p12"/>
            <p:cNvSpPr/>
            <p:nvPr/>
          </p:nvSpPr>
          <p:spPr>
            <a:xfrm rot="9719160">
              <a:off x="18399" y="138055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87" name="Google Shape;287;p12"/>
            <p:cNvCxnSpPr>
              <a:stCxn id="288" idx="0"/>
              <a:endCxn id="286" idx="0"/>
            </p:cNvCxnSpPr>
            <p:nvPr/>
          </p:nvCxnSpPr>
          <p:spPr>
            <a:xfrm flipH="1">
              <a:off x="110840" y="1209848"/>
              <a:ext cx="309300" cy="308700"/>
            </a:xfrm>
            <a:prstGeom prst="straightConnector1">
              <a:avLst/>
            </a:prstGeom>
            <a:noFill/>
            <a:ln w="25400" cap="flat" cmpd="sng">
              <a:solidFill>
                <a:srgbClr val="4F8F00"/>
              </a:solidFill>
              <a:prstDash val="solid"/>
              <a:miter lim="400000"/>
              <a:headEnd type="none" w="sm" len="sm"/>
              <a:tailEnd type="none" w="sm" len="sm"/>
            </a:ln>
          </p:spPr>
        </p:cxnSp>
        <p:sp>
          <p:nvSpPr>
            <p:cNvPr id="289" name="Google Shape;289;p12"/>
            <p:cNvSpPr/>
            <p:nvPr/>
          </p:nvSpPr>
          <p:spPr>
            <a:xfrm rot="9719160">
              <a:off x="1166876" y="584372"/>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90" name="Google Shape;290;p12"/>
            <p:cNvSpPr/>
            <p:nvPr/>
          </p:nvSpPr>
          <p:spPr>
            <a:xfrm rot="9719160">
              <a:off x="1417379" y="925622"/>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91" name="Google Shape;291;p12"/>
            <p:cNvSpPr/>
            <p:nvPr/>
          </p:nvSpPr>
          <p:spPr>
            <a:xfrm rot="9719160">
              <a:off x="648154" y="8007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92" name="Google Shape;292;p12"/>
            <p:cNvSpPr/>
            <p:nvPr/>
          </p:nvSpPr>
          <p:spPr>
            <a:xfrm rot="9719160">
              <a:off x="982251" y="18399"/>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93" name="Google Shape;293;p12"/>
            <p:cNvCxnSpPr>
              <a:stCxn id="290" idx="0"/>
              <a:endCxn id="289" idx="0"/>
            </p:cNvCxnSpPr>
            <p:nvPr/>
          </p:nvCxnSpPr>
          <p:spPr>
            <a:xfrm rot="10800000">
              <a:off x="1258248" y="720664"/>
              <a:ext cx="251700" cy="342900"/>
            </a:xfrm>
            <a:prstGeom prst="straightConnector1">
              <a:avLst/>
            </a:prstGeom>
            <a:noFill/>
            <a:ln w="25400" cap="flat" cmpd="sng">
              <a:solidFill>
                <a:srgbClr val="4F8F00"/>
              </a:solidFill>
              <a:prstDash val="solid"/>
              <a:miter lim="400000"/>
              <a:headEnd type="none" w="sm" len="sm"/>
              <a:tailEnd type="none" w="sm" len="sm"/>
            </a:ln>
          </p:spPr>
        </p:cxnSp>
        <p:cxnSp>
          <p:nvCxnSpPr>
            <p:cNvPr id="294" name="Google Shape;294;p12"/>
            <p:cNvCxnSpPr>
              <a:stCxn id="289" idx="0"/>
              <a:endCxn id="292" idx="0"/>
            </p:cNvCxnSpPr>
            <p:nvPr/>
          </p:nvCxnSpPr>
          <p:spPr>
            <a:xfrm rot="10800000">
              <a:off x="1074728" y="156349"/>
              <a:ext cx="183600" cy="564300"/>
            </a:xfrm>
            <a:prstGeom prst="straightConnector1">
              <a:avLst/>
            </a:prstGeom>
            <a:noFill/>
            <a:ln w="25400" cap="flat" cmpd="sng">
              <a:solidFill>
                <a:srgbClr val="4F8F00"/>
              </a:solidFill>
              <a:prstDash val="solid"/>
              <a:miter lim="400000"/>
              <a:headEnd type="none" w="sm" len="sm"/>
              <a:tailEnd type="none" w="sm" len="sm"/>
            </a:ln>
          </p:spPr>
        </p:cxnSp>
        <p:sp>
          <p:nvSpPr>
            <p:cNvPr id="295" name="Google Shape;295;p12"/>
            <p:cNvSpPr/>
            <p:nvPr/>
          </p:nvSpPr>
          <p:spPr>
            <a:xfrm rot="9719160">
              <a:off x="631416" y="1378208"/>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88" name="Google Shape;288;p12"/>
            <p:cNvSpPr/>
            <p:nvPr/>
          </p:nvSpPr>
          <p:spPr>
            <a:xfrm rot="9719160">
              <a:off x="327571" y="107190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296" name="Google Shape;296;p12"/>
            <p:cNvSpPr/>
            <p:nvPr/>
          </p:nvSpPr>
          <p:spPr>
            <a:xfrm rot="9719160">
              <a:off x="26442" y="741370"/>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297" name="Google Shape;297;p12"/>
            <p:cNvCxnSpPr>
              <a:stCxn id="296" idx="0"/>
              <a:endCxn id="286" idx="0"/>
            </p:cNvCxnSpPr>
            <p:nvPr/>
          </p:nvCxnSpPr>
          <p:spPr>
            <a:xfrm flipH="1">
              <a:off x="110911" y="879312"/>
              <a:ext cx="8100" cy="639300"/>
            </a:xfrm>
            <a:prstGeom prst="straightConnector1">
              <a:avLst/>
            </a:prstGeom>
            <a:noFill/>
            <a:ln w="25400" cap="flat" cmpd="sng">
              <a:solidFill>
                <a:srgbClr val="4F8F00"/>
              </a:solidFill>
              <a:prstDash val="solid"/>
              <a:miter lim="400000"/>
              <a:headEnd type="none" w="sm" len="sm"/>
              <a:tailEnd type="none" w="sm" len="sm"/>
            </a:ln>
          </p:spPr>
        </p:cxnSp>
        <p:cxnSp>
          <p:nvCxnSpPr>
            <p:cNvPr id="298" name="Google Shape;298;p12"/>
            <p:cNvCxnSpPr>
              <a:stCxn id="286" idx="0"/>
              <a:endCxn id="295" idx="0"/>
            </p:cNvCxnSpPr>
            <p:nvPr/>
          </p:nvCxnSpPr>
          <p:spPr>
            <a:xfrm rot="10800000" flipH="1">
              <a:off x="110968" y="1514598"/>
              <a:ext cx="612000" cy="3900"/>
            </a:xfrm>
            <a:prstGeom prst="straightConnector1">
              <a:avLst/>
            </a:prstGeom>
            <a:noFill/>
            <a:ln w="25400" cap="flat" cmpd="sng">
              <a:solidFill>
                <a:srgbClr val="4F8F00"/>
              </a:solidFill>
              <a:prstDash val="solid"/>
              <a:miter lim="400000"/>
              <a:headEnd type="none" w="sm" len="sm"/>
              <a:tailEnd type="none" w="sm" len="sm"/>
            </a:ln>
          </p:spPr>
        </p:cxnSp>
        <p:cxnSp>
          <p:nvCxnSpPr>
            <p:cNvPr id="299" name="Google Shape;299;p12"/>
            <p:cNvCxnSpPr>
              <a:stCxn id="295" idx="0"/>
              <a:endCxn id="291" idx="0"/>
            </p:cNvCxnSpPr>
            <p:nvPr/>
          </p:nvCxnSpPr>
          <p:spPr>
            <a:xfrm rot="10800000" flipH="1">
              <a:off x="722868" y="938785"/>
              <a:ext cx="18000" cy="575700"/>
            </a:xfrm>
            <a:prstGeom prst="straightConnector1">
              <a:avLst/>
            </a:prstGeom>
            <a:noFill/>
            <a:ln w="25400" cap="flat" cmpd="sng">
              <a:solidFill>
                <a:srgbClr val="4F8F00"/>
              </a:solidFill>
              <a:prstDash val="solid"/>
              <a:miter lim="400000"/>
              <a:headEnd type="none" w="sm" len="sm"/>
              <a:tailEnd type="none" w="sm" len="sm"/>
            </a:ln>
          </p:spPr>
        </p:cxnSp>
        <p:cxnSp>
          <p:nvCxnSpPr>
            <p:cNvPr id="300" name="Google Shape;300;p12"/>
            <p:cNvCxnSpPr>
              <a:stCxn id="296" idx="0"/>
              <a:endCxn id="291" idx="0"/>
            </p:cNvCxnSpPr>
            <p:nvPr/>
          </p:nvCxnSpPr>
          <p:spPr>
            <a:xfrm>
              <a:off x="119011" y="879312"/>
              <a:ext cx="621600" cy="59400"/>
            </a:xfrm>
            <a:prstGeom prst="straightConnector1">
              <a:avLst/>
            </a:prstGeom>
            <a:noFill/>
            <a:ln w="25400" cap="flat" cmpd="sng">
              <a:solidFill>
                <a:srgbClr val="4F8F00"/>
              </a:solidFill>
              <a:prstDash val="solid"/>
              <a:miter lim="400000"/>
              <a:headEnd type="none" w="sm" len="sm"/>
              <a:tailEnd type="none" w="sm" len="sm"/>
            </a:ln>
          </p:spPr>
        </p:cxnSp>
        <p:cxnSp>
          <p:nvCxnSpPr>
            <p:cNvPr id="301" name="Google Shape;301;p12"/>
            <p:cNvCxnSpPr>
              <a:stCxn id="289" idx="0"/>
              <a:endCxn id="285" idx="0"/>
            </p:cNvCxnSpPr>
            <p:nvPr/>
          </p:nvCxnSpPr>
          <p:spPr>
            <a:xfrm rot="10800000" flipH="1">
              <a:off x="1258328" y="349849"/>
              <a:ext cx="317400" cy="370800"/>
            </a:xfrm>
            <a:prstGeom prst="straightConnector1">
              <a:avLst/>
            </a:prstGeom>
            <a:noFill/>
            <a:ln w="25400" cap="flat" cmpd="sng">
              <a:solidFill>
                <a:srgbClr val="4F8F00"/>
              </a:solidFill>
              <a:prstDash val="solid"/>
              <a:miter lim="400000"/>
              <a:headEnd type="none" w="sm" len="sm"/>
              <a:tailEnd type="none" w="sm" len="sm"/>
            </a:ln>
          </p:spPr>
        </p:cxnSp>
        <p:cxnSp>
          <p:nvCxnSpPr>
            <p:cNvPr id="302" name="Google Shape;302;p12"/>
            <p:cNvCxnSpPr>
              <a:stCxn id="289" idx="0"/>
              <a:endCxn id="291" idx="0"/>
            </p:cNvCxnSpPr>
            <p:nvPr/>
          </p:nvCxnSpPr>
          <p:spPr>
            <a:xfrm flipH="1">
              <a:off x="740828" y="720649"/>
              <a:ext cx="517500" cy="218100"/>
            </a:xfrm>
            <a:prstGeom prst="straightConnector1">
              <a:avLst/>
            </a:prstGeom>
            <a:noFill/>
            <a:ln w="25400" cap="flat" cmpd="sng">
              <a:solidFill>
                <a:srgbClr val="4F8F00"/>
              </a:solidFill>
              <a:prstDash val="solid"/>
              <a:miter lim="400000"/>
              <a:headEnd type="none" w="sm" len="sm"/>
              <a:tailEnd type="none" w="sm" len="sm"/>
            </a:ln>
          </p:spPr>
        </p:cxnSp>
        <p:cxnSp>
          <p:nvCxnSpPr>
            <p:cNvPr id="303" name="Google Shape;303;p12"/>
            <p:cNvCxnSpPr>
              <a:stCxn id="295" idx="0"/>
              <a:endCxn id="288" idx="0"/>
            </p:cNvCxnSpPr>
            <p:nvPr/>
          </p:nvCxnSpPr>
          <p:spPr>
            <a:xfrm rot="10800000">
              <a:off x="420168" y="1209985"/>
              <a:ext cx="302700" cy="304500"/>
            </a:xfrm>
            <a:prstGeom prst="straightConnector1">
              <a:avLst/>
            </a:prstGeom>
            <a:noFill/>
            <a:ln w="25400" cap="flat" cmpd="sng">
              <a:solidFill>
                <a:srgbClr val="4F8F00"/>
              </a:solidFill>
              <a:prstDash val="solid"/>
              <a:miter lim="400000"/>
              <a:headEnd type="none" w="sm" len="sm"/>
              <a:tailEnd type="none" w="sm" len="sm"/>
            </a:ln>
          </p:spPr>
        </p:cxnSp>
        <p:cxnSp>
          <p:nvCxnSpPr>
            <p:cNvPr id="304" name="Google Shape;304;p12"/>
            <p:cNvCxnSpPr>
              <a:stCxn id="291" idx="0"/>
              <a:endCxn id="288" idx="0"/>
            </p:cNvCxnSpPr>
            <p:nvPr/>
          </p:nvCxnSpPr>
          <p:spPr>
            <a:xfrm flipH="1">
              <a:off x="420023" y="938665"/>
              <a:ext cx="320700" cy="271200"/>
            </a:xfrm>
            <a:prstGeom prst="straightConnector1">
              <a:avLst/>
            </a:prstGeom>
            <a:noFill/>
            <a:ln w="25400" cap="flat" cmpd="sng">
              <a:solidFill>
                <a:srgbClr val="4F8F00"/>
              </a:solidFill>
              <a:prstDash val="solid"/>
              <a:miter lim="400000"/>
              <a:headEnd type="none" w="sm" len="sm"/>
              <a:tailEnd type="none" w="sm" len="sm"/>
            </a:ln>
          </p:spPr>
        </p:cxnSp>
        <p:cxnSp>
          <p:nvCxnSpPr>
            <p:cNvPr id="305" name="Google Shape;305;p12"/>
            <p:cNvCxnSpPr>
              <a:stCxn id="296" idx="0"/>
              <a:endCxn id="288" idx="0"/>
            </p:cNvCxnSpPr>
            <p:nvPr/>
          </p:nvCxnSpPr>
          <p:spPr>
            <a:xfrm>
              <a:off x="119011" y="879312"/>
              <a:ext cx="301200" cy="330600"/>
            </a:xfrm>
            <a:prstGeom prst="straightConnector1">
              <a:avLst/>
            </a:prstGeom>
            <a:noFill/>
            <a:ln w="25400" cap="flat" cmpd="sng">
              <a:solidFill>
                <a:srgbClr val="4F8F00"/>
              </a:solidFill>
              <a:prstDash val="solid"/>
              <a:miter lim="400000"/>
              <a:headEnd type="none" w="sm" len="sm"/>
              <a:tailEnd type="none" w="sm" len="sm"/>
            </a:ln>
          </p:spPr>
        </p:cxnSp>
      </p:grpSp>
      <p:cxnSp>
        <p:nvCxnSpPr>
          <p:cNvPr id="306" name="Google Shape;306;p12"/>
          <p:cNvCxnSpPr/>
          <p:nvPr/>
        </p:nvCxnSpPr>
        <p:spPr>
          <a:xfrm rot="10800000" flipH="1">
            <a:off x="2519103" y="1716627"/>
            <a:ext cx="1120370" cy="1558657"/>
          </a:xfrm>
          <a:prstGeom prst="straightConnector1">
            <a:avLst/>
          </a:prstGeom>
          <a:noFill/>
          <a:ln w="139700" cap="rnd" cmpd="sng">
            <a:solidFill>
              <a:schemeClr val="accent6"/>
            </a:solidFill>
            <a:prstDash val="solid"/>
            <a:miter lim="400000"/>
            <a:headEnd type="none" w="sm" len="sm"/>
            <a:tailEnd type="none" w="sm" len="sm"/>
          </a:ln>
        </p:spPr>
      </p:cxnSp>
      <p:cxnSp>
        <p:nvCxnSpPr>
          <p:cNvPr id="307" name="Google Shape;307;p12"/>
          <p:cNvCxnSpPr/>
          <p:nvPr/>
        </p:nvCxnSpPr>
        <p:spPr>
          <a:xfrm rot="10800000">
            <a:off x="4833097" y="1716627"/>
            <a:ext cx="1568158" cy="1865669"/>
          </a:xfrm>
          <a:prstGeom prst="straightConnector1">
            <a:avLst/>
          </a:prstGeom>
          <a:noFill/>
          <a:ln w="139700" cap="rnd" cmpd="sng">
            <a:solidFill>
              <a:schemeClr val="accent6"/>
            </a:solidFill>
            <a:prstDash val="solid"/>
            <a:miter lim="400000"/>
            <a:headEnd type="none" w="sm" len="sm"/>
            <a:tailEnd type="none" w="sm" len="sm"/>
          </a:ln>
        </p:spPr>
      </p:cxnSp>
      <p:sp>
        <p:nvSpPr>
          <p:cNvPr id="308" name="Google Shape;308;p12"/>
          <p:cNvSpPr/>
          <p:nvPr/>
        </p:nvSpPr>
        <p:spPr>
          <a:xfrm>
            <a:off x="792098" y="3204939"/>
            <a:ext cx="1727005" cy="1684311"/>
          </a:xfrm>
          <a:prstGeom prst="ellipse">
            <a:avLst/>
          </a:prstGeom>
          <a:solidFill>
            <a:srgbClr val="535BD3">
              <a:alpha val="3529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Linguistic performance an adaptation</a:t>
            </a:r>
            <a:endParaRPr sz="1400" b="0" i="0" u="none" strike="noStrike" cap="none">
              <a:solidFill>
                <a:srgbClr val="000000"/>
              </a:solidFill>
              <a:latin typeface="Arial"/>
              <a:ea typeface="Arial"/>
              <a:cs typeface="Arial"/>
              <a:sym typeface="Arial"/>
            </a:endParaRPr>
          </a:p>
        </p:txBody>
      </p:sp>
      <p:sp>
        <p:nvSpPr>
          <p:cNvPr id="309" name="Google Shape;309;p12"/>
          <p:cNvSpPr/>
          <p:nvPr/>
        </p:nvSpPr>
        <p:spPr>
          <a:xfrm>
            <a:off x="2173537" y="3204939"/>
            <a:ext cx="1860257" cy="1684311"/>
          </a:xfrm>
          <a:prstGeom prst="ellipse">
            <a:avLst/>
          </a:prstGeom>
          <a:solidFill>
            <a:srgbClr val="C12A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Neurocognitive performance and  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310" name="Google Shape;310;p12"/>
          <p:cNvSpPr/>
          <p:nvPr/>
        </p:nvSpPr>
        <p:spPr>
          <a:xfrm>
            <a:off x="6245221" y="3404873"/>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Describe the variability of the phenomenon “BILINGUALISM”</a:t>
            </a:r>
            <a:endParaRPr sz="1300" b="0" i="0" u="none" strike="noStrike" cap="none">
              <a:solidFill>
                <a:schemeClr val="dk1"/>
              </a:solidFill>
              <a:latin typeface="Calibri"/>
              <a:ea typeface="Calibri"/>
              <a:cs typeface="Calibri"/>
              <a:sym typeface="Calibri"/>
            </a:endParaRPr>
          </a:p>
        </p:txBody>
      </p:sp>
      <p:sp>
        <p:nvSpPr>
          <p:cNvPr id="311" name="Google Shape;311;p12"/>
          <p:cNvSpPr txBox="1"/>
          <p:nvPr/>
        </p:nvSpPr>
        <p:spPr>
          <a:xfrm>
            <a:off x="6401255" y="2850606"/>
            <a:ext cx="26436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Navarro &amp; Rossi, Under review</a:t>
            </a:r>
            <a:endParaRPr/>
          </a:p>
        </p:txBody>
      </p:sp>
      <p:sp>
        <p:nvSpPr>
          <p:cNvPr id="312" name="Google Shape;312;p12"/>
          <p:cNvSpPr txBox="1"/>
          <p:nvPr/>
        </p:nvSpPr>
        <p:spPr>
          <a:xfrm>
            <a:off x="0" y="2862956"/>
            <a:ext cx="27526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Navarro, DeLuca &amp; Rossi, 2021 </a:t>
            </a:r>
            <a:endParaRPr/>
          </a:p>
        </p:txBody>
      </p:sp>
      <p:sp>
        <p:nvSpPr>
          <p:cNvPr id="313" name="Google Shape;313;p12"/>
          <p:cNvSpPr txBox="1"/>
          <p:nvPr/>
        </p:nvSpPr>
        <p:spPr>
          <a:xfrm>
            <a:off x="62832" y="2553918"/>
            <a:ext cx="171713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Rossi et al., in prep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104115" y="-107417"/>
            <a:ext cx="7543800" cy="12070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a:t>WHAT IS A PERSONAL SOCIAL NETWORK?</a:t>
            </a:r>
            <a:endParaRPr/>
          </a:p>
        </p:txBody>
      </p:sp>
      <p:sp>
        <p:nvSpPr>
          <p:cNvPr id="319" name="Google Shape;319;p13"/>
          <p:cNvSpPr txBox="1">
            <a:spLocks noGrp="1"/>
          </p:cNvSpPr>
          <p:nvPr>
            <p:ph type="body" idx="1"/>
          </p:nvPr>
        </p:nvSpPr>
        <p:spPr>
          <a:xfrm>
            <a:off x="1444377" y="1172022"/>
            <a:ext cx="6255246" cy="502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2100"/>
              <a:buNone/>
            </a:pPr>
            <a:r>
              <a:rPr lang="en-US">
                <a:solidFill>
                  <a:schemeClr val="dk1"/>
                </a:solidFill>
              </a:rPr>
              <a:t>A social network is a set of </a:t>
            </a:r>
            <a:r>
              <a:rPr lang="en-US" b="1">
                <a:solidFill>
                  <a:schemeClr val="dk1"/>
                </a:solidFill>
                <a:latin typeface="Helvetica Neue"/>
                <a:ea typeface="Helvetica Neue"/>
                <a:cs typeface="Helvetica Neue"/>
                <a:sym typeface="Helvetica Neue"/>
              </a:rPr>
              <a:t>actors</a:t>
            </a:r>
            <a:r>
              <a:rPr lang="en-US">
                <a:solidFill>
                  <a:schemeClr val="dk1"/>
                </a:solidFill>
              </a:rPr>
              <a:t> and </a:t>
            </a:r>
            <a:r>
              <a:rPr lang="en-US" b="1">
                <a:solidFill>
                  <a:schemeClr val="dk1"/>
                </a:solidFill>
                <a:latin typeface="Helvetica Neue"/>
                <a:ea typeface="Helvetica Neue"/>
                <a:cs typeface="Helvetica Neue"/>
                <a:sym typeface="Helvetica Neue"/>
              </a:rPr>
              <a:t>ties</a:t>
            </a:r>
            <a:endParaRPr/>
          </a:p>
        </p:txBody>
      </p:sp>
      <p:pic>
        <p:nvPicPr>
          <p:cNvPr id="320" name="Google Shape;320;p13" descr="sample.png"/>
          <p:cNvPicPr preferRelativeResize="0"/>
          <p:nvPr/>
        </p:nvPicPr>
        <p:blipFill rotWithShape="1">
          <a:blip r:embed="rId3">
            <a:alphaModFix/>
          </a:blip>
          <a:srcRect/>
          <a:stretch/>
        </p:blipFill>
        <p:spPr>
          <a:xfrm>
            <a:off x="4096798" y="1935439"/>
            <a:ext cx="3039950" cy="2451341"/>
          </a:xfrm>
          <a:prstGeom prst="rect">
            <a:avLst/>
          </a:prstGeom>
          <a:noFill/>
          <a:ln>
            <a:noFill/>
          </a:ln>
        </p:spPr>
      </p:pic>
      <p:cxnSp>
        <p:nvCxnSpPr>
          <p:cNvPr id="321" name="Google Shape;321;p13"/>
          <p:cNvCxnSpPr/>
          <p:nvPr/>
        </p:nvCxnSpPr>
        <p:spPr>
          <a:xfrm>
            <a:off x="3893414" y="1911129"/>
            <a:ext cx="493540" cy="105516"/>
          </a:xfrm>
          <a:prstGeom prst="straightConnector1">
            <a:avLst/>
          </a:prstGeom>
          <a:noFill/>
          <a:ln w="38100" cap="flat" cmpd="sng">
            <a:solidFill>
              <a:srgbClr val="941100"/>
            </a:solidFill>
            <a:prstDash val="solid"/>
            <a:miter lim="400000"/>
            <a:headEnd type="none" w="sm" len="sm"/>
            <a:tailEnd type="triangle" w="med" len="med"/>
          </a:ln>
        </p:spPr>
      </p:cxnSp>
      <p:sp>
        <p:nvSpPr>
          <p:cNvPr id="322" name="Google Shape;322;p13"/>
          <p:cNvSpPr txBox="1"/>
          <p:nvPr/>
        </p:nvSpPr>
        <p:spPr>
          <a:xfrm>
            <a:off x="948865" y="1709792"/>
            <a:ext cx="3039950" cy="2679919"/>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None/>
            </a:pPr>
            <a:r>
              <a:rPr lang="en-US" sz="1687" b="1" i="0" u="none" strike="noStrike" cap="none">
                <a:solidFill>
                  <a:srgbClr val="941100"/>
                </a:solidFill>
                <a:latin typeface="Helvetica Neue"/>
                <a:ea typeface="Helvetica Neue"/>
                <a:cs typeface="Helvetica Neue"/>
                <a:sym typeface="Helvetica Neue"/>
              </a:rPr>
              <a:t>Nodes/Vertices/Actors/Ego</a:t>
            </a:r>
            <a:endParaRPr sz="1687" b="0" i="0" u="none" strike="noStrike" cap="none">
              <a:solidFill>
                <a:srgbClr val="000000"/>
              </a:solidFill>
              <a:latin typeface="Arial"/>
              <a:ea typeface="Arial"/>
              <a:cs typeface="Arial"/>
              <a:sym typeface="Arial"/>
            </a:endParaRPr>
          </a:p>
          <a:p>
            <a:pPr marL="0" marR="0" lvl="0" indent="0" algn="l" rtl="0">
              <a:lnSpc>
                <a:spcPct val="100000"/>
              </a:lnSpc>
              <a:spcBef>
                <a:spcPts val="527"/>
              </a:spcBef>
              <a:spcAft>
                <a:spcPts val="0"/>
              </a:spcAft>
              <a:buNone/>
            </a:pPr>
            <a:r>
              <a:rPr lang="en-US" sz="1476" b="0" i="0" u="none" strike="noStrike" cap="none">
                <a:solidFill>
                  <a:srgbClr val="000000"/>
                </a:solidFill>
                <a:latin typeface="Arial"/>
                <a:ea typeface="Arial"/>
                <a:cs typeface="Arial"/>
                <a:sym typeface="Arial"/>
              </a:rPr>
              <a:t>Actors who can establish relations with each other</a:t>
            </a:r>
            <a:endParaRPr/>
          </a:p>
          <a:p>
            <a:pPr marL="241081" marR="0" lvl="0" indent="-241081" algn="l" rtl="0">
              <a:lnSpc>
                <a:spcPct val="100000"/>
              </a:lnSpc>
              <a:spcBef>
                <a:spcPts val="1582"/>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Individuals</a:t>
            </a:r>
            <a:endParaRPr/>
          </a:p>
          <a:p>
            <a:pPr marL="241081" marR="0" lvl="0" indent="-241081"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Households</a:t>
            </a:r>
            <a:endParaRPr/>
          </a:p>
          <a:p>
            <a:pPr marL="241081" marR="0" lvl="0" indent="-241081"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Companies</a:t>
            </a:r>
            <a:endParaRPr/>
          </a:p>
          <a:p>
            <a:pPr marL="241081" marR="0" lvl="0" indent="-241081"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Countries</a:t>
            </a:r>
            <a:endParaRPr/>
          </a:p>
          <a:p>
            <a:pPr marL="241081" marR="0" lvl="0" indent="-241081"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t>
            </a:r>
            <a:endParaRPr/>
          </a:p>
        </p:txBody>
      </p:sp>
      <p:sp>
        <p:nvSpPr>
          <p:cNvPr id="323" name="Google Shape;323;p13"/>
          <p:cNvSpPr/>
          <p:nvPr/>
        </p:nvSpPr>
        <p:spPr>
          <a:xfrm>
            <a:off x="4434897" y="1948834"/>
            <a:ext cx="140260" cy="140259"/>
          </a:xfrm>
          <a:prstGeom prst="ellipse">
            <a:avLst/>
          </a:prstGeom>
          <a:solidFill>
            <a:srgbClr val="941100"/>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324" name="Google Shape;324;p13"/>
          <p:cNvSpPr txBox="1"/>
          <p:nvPr/>
        </p:nvSpPr>
        <p:spPr>
          <a:xfrm>
            <a:off x="31971" y="4852658"/>
            <a:ext cx="282481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Slide kindly provided by Dr. Raffaele Vacca @ UF</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4" descr="sample.png"/>
          <p:cNvPicPr preferRelativeResize="0"/>
          <p:nvPr/>
        </p:nvPicPr>
        <p:blipFill rotWithShape="1">
          <a:blip r:embed="rId3">
            <a:alphaModFix/>
          </a:blip>
          <a:srcRect/>
          <a:stretch/>
        </p:blipFill>
        <p:spPr>
          <a:xfrm>
            <a:off x="4096798" y="329920"/>
            <a:ext cx="3039950" cy="2451341"/>
          </a:xfrm>
          <a:prstGeom prst="rect">
            <a:avLst/>
          </a:prstGeom>
          <a:noFill/>
          <a:ln>
            <a:noFill/>
          </a:ln>
        </p:spPr>
      </p:pic>
      <p:sp>
        <p:nvSpPr>
          <p:cNvPr id="330" name="Google Shape;330;p14"/>
          <p:cNvSpPr txBox="1"/>
          <p:nvPr/>
        </p:nvSpPr>
        <p:spPr>
          <a:xfrm>
            <a:off x="1425367" y="113204"/>
            <a:ext cx="2828653" cy="2679918"/>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None/>
            </a:pPr>
            <a:r>
              <a:rPr lang="en-US" sz="1687" b="1" i="0" u="none" strike="noStrike" cap="none">
                <a:solidFill>
                  <a:srgbClr val="941100"/>
                </a:solidFill>
                <a:latin typeface="Helvetica Neue"/>
                <a:ea typeface="Helvetica Neue"/>
                <a:cs typeface="Helvetica Neue"/>
                <a:sym typeface="Helvetica Neue"/>
              </a:rPr>
              <a:t>Links/Edges/Ties</a:t>
            </a:r>
            <a:endParaRPr/>
          </a:p>
          <a:p>
            <a:pPr marL="0" marR="0" lvl="0" indent="0" algn="l" rtl="0">
              <a:lnSpc>
                <a:spcPct val="100000"/>
              </a:lnSpc>
              <a:spcBef>
                <a:spcPts val="527"/>
              </a:spcBef>
              <a:spcAft>
                <a:spcPts val="0"/>
              </a:spcAft>
              <a:buNone/>
            </a:pPr>
            <a:r>
              <a:rPr lang="en-US" sz="1476" b="0" i="0" u="none" strike="noStrike" cap="none">
                <a:solidFill>
                  <a:srgbClr val="000000"/>
                </a:solidFill>
                <a:latin typeface="Arial"/>
                <a:ea typeface="Arial"/>
                <a:cs typeface="Arial"/>
                <a:sym typeface="Arial"/>
              </a:rPr>
              <a:t>Any kind of relation/interaction that may exist among actors</a:t>
            </a:r>
            <a:endParaRPr/>
          </a:p>
          <a:p>
            <a:pPr marL="187508" marR="0" lvl="0" indent="-187508" algn="l" rtl="0">
              <a:lnSpc>
                <a:spcPct val="100000"/>
              </a:lnSpc>
              <a:spcBef>
                <a:spcPts val="1582"/>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 is friends with B</a:t>
            </a:r>
            <a:endParaRPr/>
          </a:p>
          <a:p>
            <a:pPr marL="187508" marR="0" lvl="0" indent="-187508"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 works with B</a:t>
            </a:r>
            <a:endParaRPr/>
          </a:p>
          <a:p>
            <a:pPr marL="187508" marR="0" lvl="0" indent="-187508"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 sent emails to B</a:t>
            </a:r>
            <a:endParaRPr/>
          </a:p>
          <a:p>
            <a:pPr marL="187508" marR="0" lvl="0" indent="-187508"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 had sex with B</a:t>
            </a:r>
            <a:endParaRPr/>
          </a:p>
          <a:p>
            <a:pPr marL="187508" marR="0" lvl="0" indent="-187508"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 retweeted B</a:t>
            </a:r>
            <a:endParaRPr/>
          </a:p>
          <a:p>
            <a:pPr marL="187508" marR="0" lvl="0" indent="-187508"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a:t>
            </a:r>
            <a:endParaRPr/>
          </a:p>
        </p:txBody>
      </p:sp>
      <p:cxnSp>
        <p:nvCxnSpPr>
          <p:cNvPr id="331" name="Google Shape;331;p14"/>
          <p:cNvCxnSpPr/>
          <p:nvPr/>
        </p:nvCxnSpPr>
        <p:spPr>
          <a:xfrm>
            <a:off x="3296014" y="277052"/>
            <a:ext cx="1005585" cy="265637"/>
          </a:xfrm>
          <a:prstGeom prst="straightConnector1">
            <a:avLst/>
          </a:prstGeom>
          <a:noFill/>
          <a:ln w="38100" cap="flat" cmpd="sng">
            <a:solidFill>
              <a:srgbClr val="941100"/>
            </a:solidFill>
            <a:prstDash val="solid"/>
            <a:miter lim="400000"/>
            <a:headEnd type="none" w="sm" len="sm"/>
            <a:tailEnd type="triangle" w="med" len="med"/>
          </a:ln>
        </p:spPr>
      </p:cxnSp>
      <p:cxnSp>
        <p:nvCxnSpPr>
          <p:cNvPr id="332" name="Google Shape;332;p14"/>
          <p:cNvCxnSpPr/>
          <p:nvPr/>
        </p:nvCxnSpPr>
        <p:spPr>
          <a:xfrm rot="10800000" flipH="1">
            <a:off x="4222683" y="467464"/>
            <a:ext cx="240307" cy="353916"/>
          </a:xfrm>
          <a:prstGeom prst="straightConnector1">
            <a:avLst/>
          </a:prstGeom>
          <a:noFill/>
          <a:ln w="38100" cap="flat" cmpd="sng">
            <a:solidFill>
              <a:srgbClr val="941100"/>
            </a:solidFill>
            <a:prstDash val="solid"/>
            <a:miter lim="400000"/>
            <a:headEnd type="none" w="sm" len="sm"/>
            <a:tailEnd type="none" w="sm" len="sm"/>
          </a:ln>
        </p:spPr>
      </p:cxnSp>
      <p:sp>
        <p:nvSpPr>
          <p:cNvPr id="333" name="Google Shape;333;p14"/>
          <p:cNvSpPr txBox="1"/>
          <p:nvPr/>
        </p:nvSpPr>
        <p:spPr>
          <a:xfrm>
            <a:off x="31971" y="4852658"/>
            <a:ext cx="282481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Slide kindly provided by Dr. Raffaele Vacca @ UF</a:t>
            </a:r>
            <a:endParaRPr/>
          </a:p>
        </p:txBody>
      </p:sp>
      <p:sp>
        <p:nvSpPr>
          <p:cNvPr id="334" name="Google Shape;334;p14"/>
          <p:cNvSpPr txBox="1"/>
          <p:nvPr/>
        </p:nvSpPr>
        <p:spPr>
          <a:xfrm>
            <a:off x="343619" y="3167326"/>
            <a:ext cx="8247488" cy="701731"/>
          </a:xfrm>
          <a:prstGeom prst="rect">
            <a:avLst/>
          </a:prstGeom>
          <a:noFill/>
          <a:ln>
            <a:noFill/>
          </a:ln>
        </p:spPr>
        <p:txBody>
          <a:bodyPr spcFirstLastPara="1" wrap="square" lIns="91425" tIns="45700" rIns="91425" bIns="45700" anchor="t" anchorCtr="0">
            <a:spAutoFit/>
          </a:bodyPr>
          <a:lstStyle/>
          <a:p>
            <a:pPr marL="132595" marR="0" lvl="0" indent="-132595" algn="l" rtl="0">
              <a:lnSpc>
                <a:spcPct val="100000"/>
              </a:lnSpc>
              <a:spcBef>
                <a:spcPts val="0"/>
              </a:spcBef>
              <a:spcAft>
                <a:spcPts val="0"/>
              </a:spcAft>
              <a:buNone/>
            </a:pPr>
            <a:r>
              <a:rPr lang="en-US" sz="1979" b="1" i="0" u="none" strike="noStrike" cap="none">
                <a:solidFill>
                  <a:schemeClr val="dk1"/>
                </a:solidFill>
                <a:latin typeface="Helvetica Neue"/>
                <a:ea typeface="Helvetica Neue"/>
                <a:cs typeface="Helvetica Neue"/>
                <a:sym typeface="Helvetica Neue"/>
              </a:rPr>
              <a:t>Assumption: </a:t>
            </a:r>
            <a:r>
              <a:rPr lang="en-US" sz="1979" b="0" i="0" u="none" strike="noStrike" cap="none">
                <a:solidFill>
                  <a:schemeClr val="dk1"/>
                </a:solidFill>
                <a:latin typeface="Arial"/>
                <a:ea typeface="Arial"/>
                <a:cs typeface="Arial"/>
                <a:sym typeface="Arial"/>
              </a:rPr>
              <a:t>Individual’s outcomes are influenced by direct contacts in different social contexts and connectivity between those contacts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5"/>
          <p:cNvSpPr txBox="1"/>
          <p:nvPr/>
        </p:nvSpPr>
        <p:spPr>
          <a:xfrm>
            <a:off x="619936" y="474927"/>
            <a:ext cx="5992449" cy="1044282"/>
          </a:xfrm>
          <a:prstGeom prst="rect">
            <a:avLst/>
          </a:prstGeom>
          <a:noFill/>
          <a:ln>
            <a:noFill/>
          </a:ln>
        </p:spPr>
        <p:txBody>
          <a:bodyPr spcFirstLastPara="1" wrap="square" lIns="26775" tIns="26775" rIns="26775" bIns="26775" anchor="t" anchorCtr="0">
            <a:normAutofit/>
          </a:bodyPr>
          <a:lstStyle/>
          <a:p>
            <a:pPr marL="241081" marR="0" lvl="0" indent="-241081" algn="l" rtl="0">
              <a:lnSpc>
                <a:spcPct val="100000"/>
              </a:lnSpc>
              <a:spcBef>
                <a:spcPts val="0"/>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Nodes (</a:t>
            </a:r>
            <a:r>
              <a:rPr lang="en-US" sz="1476" b="0" i="1" u="none" strike="noStrike" cap="none">
                <a:solidFill>
                  <a:srgbClr val="000000"/>
                </a:solidFill>
                <a:latin typeface="Helvetica Neue"/>
                <a:ea typeface="Helvetica Neue"/>
                <a:cs typeface="Helvetica Neue"/>
                <a:sym typeface="Helvetica Neue"/>
              </a:rPr>
              <a:t>alters</a:t>
            </a:r>
            <a:r>
              <a:rPr lang="en-US" sz="1476" b="0" i="0" u="none" strike="noStrike" cap="none">
                <a:solidFill>
                  <a:srgbClr val="000000"/>
                </a:solidFill>
                <a:latin typeface="Arial"/>
                <a:ea typeface="Arial"/>
                <a:cs typeface="Arial"/>
                <a:sym typeface="Arial"/>
              </a:rPr>
              <a:t>) are all actors linked to a central </a:t>
            </a:r>
            <a:r>
              <a:rPr lang="en-US" sz="1476" b="0" i="1" u="none" strike="noStrike" cap="none">
                <a:solidFill>
                  <a:srgbClr val="000000"/>
                </a:solidFill>
                <a:latin typeface="Helvetica Neue"/>
                <a:ea typeface="Helvetica Neue"/>
                <a:cs typeface="Helvetica Neue"/>
                <a:sym typeface="Helvetica Neue"/>
              </a:rPr>
              <a:t>ego</a:t>
            </a:r>
            <a:r>
              <a:rPr lang="en-US" sz="1476" b="0" i="0" u="none" strike="noStrike" cap="none">
                <a:solidFill>
                  <a:srgbClr val="000000"/>
                </a:solidFill>
                <a:latin typeface="Arial"/>
                <a:ea typeface="Arial"/>
                <a:cs typeface="Arial"/>
                <a:sym typeface="Arial"/>
              </a:rPr>
              <a:t> (no boundary)</a:t>
            </a:r>
            <a:endParaRPr/>
          </a:p>
          <a:p>
            <a:pPr marL="241081" marR="0" lvl="0" indent="-241081" algn="l" rtl="0">
              <a:lnSpc>
                <a:spcPct val="100000"/>
              </a:lnSpc>
              <a:spcBef>
                <a:spcPts val="527"/>
              </a:spcBef>
              <a:spcAft>
                <a:spcPts val="0"/>
              </a:spcAft>
              <a:buClr>
                <a:srgbClr val="000000"/>
              </a:buClr>
              <a:buSzPts val="1107"/>
              <a:buFont typeface="Helvetica Neue"/>
              <a:buChar char="•"/>
            </a:pPr>
            <a:r>
              <a:rPr lang="en-US" sz="1476" b="0" i="0" u="none" strike="noStrike" cap="none">
                <a:solidFill>
                  <a:srgbClr val="000000"/>
                </a:solidFill>
                <a:latin typeface="Arial"/>
                <a:ea typeface="Arial"/>
                <a:cs typeface="Arial"/>
                <a:sym typeface="Arial"/>
              </a:rPr>
              <a:t>Ties are all relations (of a given type) among those actors</a:t>
            </a:r>
            <a:endParaRPr/>
          </a:p>
        </p:txBody>
      </p:sp>
      <p:pic>
        <p:nvPicPr>
          <p:cNvPr id="340" name="Google Shape;340;p15" descr="ego.network.ego.png"/>
          <p:cNvPicPr preferRelativeResize="0"/>
          <p:nvPr/>
        </p:nvPicPr>
        <p:blipFill rotWithShape="1">
          <a:blip r:embed="rId3">
            <a:alphaModFix/>
          </a:blip>
          <a:srcRect/>
          <a:stretch/>
        </p:blipFill>
        <p:spPr>
          <a:xfrm>
            <a:off x="290707" y="1542866"/>
            <a:ext cx="2824812" cy="2827979"/>
          </a:xfrm>
          <a:prstGeom prst="rect">
            <a:avLst/>
          </a:prstGeom>
          <a:noFill/>
          <a:ln>
            <a:noFill/>
          </a:ln>
        </p:spPr>
      </p:pic>
      <p:sp>
        <p:nvSpPr>
          <p:cNvPr id="341" name="Google Shape;341;p15"/>
          <p:cNvSpPr txBox="1"/>
          <p:nvPr/>
        </p:nvSpPr>
        <p:spPr>
          <a:xfrm>
            <a:off x="619936" y="4022733"/>
            <a:ext cx="392628" cy="281971"/>
          </a:xfrm>
          <a:prstGeom prst="rect">
            <a:avLst/>
          </a:prstGeom>
          <a:noFill/>
          <a:ln w="12700" cap="flat" cmpd="sng">
            <a:solidFill>
              <a:srgbClr val="45752A"/>
            </a:solidFill>
            <a:prstDash val="solid"/>
            <a:miter lim="400000"/>
            <a:headEnd type="none" w="sm" len="sm"/>
            <a:tailEnd type="none" w="sm" len="sm"/>
          </a:ln>
        </p:spPr>
        <p:txBody>
          <a:bodyPr spcFirstLastPara="1" wrap="square" lIns="26775" tIns="26775" rIns="26775" bIns="26775" anchor="t" anchorCtr="0">
            <a:normAutofit fontScale="92500"/>
          </a:bodyPr>
          <a:lstStyle/>
          <a:p>
            <a:pPr marL="0" marR="0" lvl="0" indent="0" algn="l" rtl="0">
              <a:lnSpc>
                <a:spcPct val="100000"/>
              </a:lnSpc>
              <a:spcBef>
                <a:spcPts val="0"/>
              </a:spcBef>
              <a:spcAft>
                <a:spcPts val="0"/>
              </a:spcAft>
              <a:buNone/>
            </a:pPr>
            <a:r>
              <a:rPr lang="en-US" sz="1318" b="0" i="0" u="none" strike="noStrike" cap="none">
                <a:solidFill>
                  <a:srgbClr val="000000"/>
                </a:solidFill>
                <a:latin typeface="Arial"/>
                <a:ea typeface="Arial"/>
                <a:cs typeface="Arial"/>
                <a:sym typeface="Arial"/>
              </a:rPr>
              <a:t>Alter</a:t>
            </a:r>
            <a:endParaRPr/>
          </a:p>
        </p:txBody>
      </p:sp>
      <p:cxnSp>
        <p:nvCxnSpPr>
          <p:cNvPr id="342" name="Google Shape;342;p15"/>
          <p:cNvCxnSpPr/>
          <p:nvPr/>
        </p:nvCxnSpPr>
        <p:spPr>
          <a:xfrm rot="10800000" flipH="1">
            <a:off x="987685" y="3722765"/>
            <a:ext cx="425469" cy="264970"/>
          </a:xfrm>
          <a:prstGeom prst="straightConnector1">
            <a:avLst/>
          </a:prstGeom>
          <a:noFill/>
          <a:ln w="25400" cap="flat" cmpd="sng">
            <a:solidFill>
              <a:srgbClr val="45752A"/>
            </a:solidFill>
            <a:prstDash val="solid"/>
            <a:miter lim="400000"/>
            <a:headEnd type="none" w="sm" len="sm"/>
            <a:tailEnd type="triangle" w="med" len="med"/>
          </a:ln>
        </p:spPr>
      </p:cxnSp>
      <p:sp>
        <p:nvSpPr>
          <p:cNvPr id="343" name="Google Shape;343;p15"/>
          <p:cNvSpPr txBox="1"/>
          <p:nvPr/>
        </p:nvSpPr>
        <p:spPr>
          <a:xfrm>
            <a:off x="31971" y="4852658"/>
            <a:ext cx="282481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Slide kindly provided by Dr. Raffaele Vacca @ UF</a:t>
            </a:r>
            <a:endParaRPr/>
          </a:p>
        </p:txBody>
      </p:sp>
      <p:graphicFrame>
        <p:nvGraphicFramePr>
          <p:cNvPr id="344" name="Google Shape;344;p15"/>
          <p:cNvGraphicFramePr/>
          <p:nvPr/>
        </p:nvGraphicFramePr>
        <p:xfrm>
          <a:off x="3153270" y="1576574"/>
          <a:ext cx="2364125" cy="1841650"/>
        </p:xfrm>
        <a:graphic>
          <a:graphicData uri="http://schemas.openxmlformats.org/drawingml/2006/table">
            <a:tbl>
              <a:tblPr>
                <a:noFill/>
                <a:tableStyleId>{D239EA0E-67B1-4C1E-8731-E92162C06F0E}</a:tableStyleId>
              </a:tblPr>
              <a:tblGrid>
                <a:gridCol w="354950">
                  <a:extLst>
                    <a:ext uri="{9D8B030D-6E8A-4147-A177-3AD203B41FA5}">
                      <a16:colId xmlns:a16="http://schemas.microsoft.com/office/drawing/2014/main" val="20000"/>
                    </a:ext>
                  </a:extLst>
                </a:gridCol>
                <a:gridCol w="241100">
                  <a:extLst>
                    <a:ext uri="{9D8B030D-6E8A-4147-A177-3AD203B41FA5}">
                      <a16:colId xmlns:a16="http://schemas.microsoft.com/office/drawing/2014/main" val="20001"/>
                    </a:ext>
                  </a:extLst>
                </a:gridCol>
                <a:gridCol w="287975">
                  <a:extLst>
                    <a:ext uri="{9D8B030D-6E8A-4147-A177-3AD203B41FA5}">
                      <a16:colId xmlns:a16="http://schemas.microsoft.com/office/drawing/2014/main" val="20002"/>
                    </a:ext>
                  </a:extLst>
                </a:gridCol>
                <a:gridCol w="328175">
                  <a:extLst>
                    <a:ext uri="{9D8B030D-6E8A-4147-A177-3AD203B41FA5}">
                      <a16:colId xmlns:a16="http://schemas.microsoft.com/office/drawing/2014/main" val="20003"/>
                    </a:ext>
                  </a:extLst>
                </a:gridCol>
                <a:gridCol w="247800">
                  <a:extLst>
                    <a:ext uri="{9D8B030D-6E8A-4147-A177-3AD203B41FA5}">
                      <a16:colId xmlns:a16="http://schemas.microsoft.com/office/drawing/2014/main" val="20004"/>
                    </a:ext>
                  </a:extLst>
                </a:gridCol>
                <a:gridCol w="348250">
                  <a:extLst>
                    <a:ext uri="{9D8B030D-6E8A-4147-A177-3AD203B41FA5}">
                      <a16:colId xmlns:a16="http://schemas.microsoft.com/office/drawing/2014/main" val="20005"/>
                    </a:ext>
                  </a:extLst>
                </a:gridCol>
                <a:gridCol w="334875">
                  <a:extLst>
                    <a:ext uri="{9D8B030D-6E8A-4147-A177-3AD203B41FA5}">
                      <a16:colId xmlns:a16="http://schemas.microsoft.com/office/drawing/2014/main" val="20006"/>
                    </a:ext>
                  </a:extLst>
                </a:gridCol>
                <a:gridCol w="221000">
                  <a:extLst>
                    <a:ext uri="{9D8B030D-6E8A-4147-A177-3AD203B41FA5}">
                      <a16:colId xmlns:a16="http://schemas.microsoft.com/office/drawing/2014/main" val="20007"/>
                    </a:ext>
                  </a:extLst>
                </a:gridCol>
              </a:tblGrid>
              <a:tr h="237750">
                <a:tc>
                  <a:txBody>
                    <a:bodyPr/>
                    <a:lstStyle/>
                    <a:p>
                      <a:pPr marL="0" marR="0" lvl="0" indent="0" algn="ctr" rtl="0">
                        <a:lnSpc>
                          <a:spcPct val="100000"/>
                        </a:lnSpc>
                        <a:spcBef>
                          <a:spcPts val="0"/>
                        </a:spcBef>
                        <a:spcAft>
                          <a:spcPts val="0"/>
                        </a:spcAft>
                        <a:buNone/>
                      </a:pPr>
                      <a:endParaRPr sz="1500" u="none" strike="noStrike" cap="none"/>
                    </a:p>
                  </a:txBody>
                  <a:tcPr marL="33475" marR="33475" marT="0" marB="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Keith</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Donna</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Michael</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Floyd</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Michelle</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Dwayne</a:t>
                      </a:r>
                      <a:endParaRPr/>
                    </a:p>
                  </a:txBody>
                  <a:tcPr marL="33475" marR="33475" marT="0" marB="0" anchor="ct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Cora</a:t>
                      </a:r>
                      <a:endParaRPr/>
                    </a:p>
                  </a:txBody>
                  <a:tcPr marL="33475" marR="33475" marT="0" marB="0" anchor="ctr">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Keith</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5</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Donna</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3</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4</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Michael</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5</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Floyd</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3</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Michelle</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2</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Dwayne</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Cora</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4</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2</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7"/>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Mary</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3</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8"/>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Wendell</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2</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5</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9"/>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Darryl</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10"/>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Gregg</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11"/>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Elmer</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3</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12"/>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Rebecca</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13"/>
                  </a:ext>
                </a:extLst>
              </a:tr>
              <a:tr h="10715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Meghan</a:t>
                      </a:r>
                      <a:endParaRPr/>
                    </a:p>
                  </a:txBody>
                  <a:tcPr marL="33475" marR="33475" marT="0" marB="0" anchor="ctr">
                    <a:lnL w="12700" cap="flat" cmpd="sng">
                      <a:solidFill>
                        <a:srgbClr val="000000"/>
                      </a:solidFill>
                      <a:prstDash val="solid"/>
                      <a:round/>
                      <a:headEnd type="none" w="sm" len="sm"/>
                      <a:tailEnd type="none" w="sm" len="sm"/>
                    </a:lnL>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14"/>
                  </a:ext>
                </a:extLst>
              </a:tr>
              <a:tr h="103800">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Janis</a:t>
                      </a:r>
                      <a:endParaRPr/>
                    </a:p>
                  </a:txBody>
                  <a:tcPr marL="33475" marR="33475" marT="0" marB="0" anchor="ctr">
                    <a:lnL w="12700" cap="flat" cmpd="sng">
                      <a:solidFill>
                        <a:srgbClr val="000000"/>
                      </a:solidFill>
                      <a:prstDash val="solid"/>
                      <a:round/>
                      <a:headEnd type="none" w="sm" len="sm"/>
                      <a:tailEnd type="none" w="sm" len="sm"/>
                    </a:lnL>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1</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600" u="none" strike="noStrike" cap="none">
                          <a:solidFill>
                            <a:srgbClr val="444444"/>
                          </a:solidFill>
                          <a:latin typeface="Calibri"/>
                          <a:ea typeface="Calibri"/>
                          <a:cs typeface="Calibri"/>
                          <a:sym typeface="Calibri"/>
                        </a:rPr>
                        <a:t>0</a:t>
                      </a:r>
                      <a:endParaRPr/>
                    </a:p>
                  </a:txBody>
                  <a:tcPr marL="33475" marR="33475" marT="0" marB="0" anchor="ctr">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pSp>
        <p:nvGrpSpPr>
          <p:cNvPr id="345" name="Google Shape;345;p15"/>
          <p:cNvGrpSpPr/>
          <p:nvPr/>
        </p:nvGrpSpPr>
        <p:grpSpPr>
          <a:xfrm>
            <a:off x="6036881" y="1417437"/>
            <a:ext cx="1928716" cy="2141047"/>
            <a:chOff x="0" y="-1"/>
            <a:chExt cx="3657415" cy="4060058"/>
          </a:xfrm>
        </p:grpSpPr>
        <p:pic>
          <p:nvPicPr>
            <p:cNvPr id="346" name="Google Shape;346;p15" descr="graph_theory.png"/>
            <p:cNvPicPr preferRelativeResize="0"/>
            <p:nvPr/>
          </p:nvPicPr>
          <p:blipFill rotWithShape="1">
            <a:blip r:embed="rId4">
              <a:alphaModFix/>
            </a:blip>
            <a:srcRect l="43427"/>
            <a:stretch/>
          </p:blipFill>
          <p:spPr>
            <a:xfrm>
              <a:off x="50800" y="50800"/>
              <a:ext cx="3555815" cy="3958457"/>
            </a:xfrm>
            <a:prstGeom prst="rect">
              <a:avLst/>
            </a:prstGeom>
            <a:noFill/>
            <a:ln>
              <a:noFill/>
            </a:ln>
          </p:spPr>
        </p:pic>
        <p:pic>
          <p:nvPicPr>
            <p:cNvPr id="347" name="Google Shape;347;p15" descr="graph_theory.png"/>
            <p:cNvPicPr preferRelativeResize="0"/>
            <p:nvPr/>
          </p:nvPicPr>
          <p:blipFill rotWithShape="1">
            <a:blip r:embed="rId5">
              <a:alphaModFix/>
            </a:blip>
            <a:srcRect/>
            <a:stretch/>
          </p:blipFill>
          <p:spPr>
            <a:xfrm>
              <a:off x="0" y="-1"/>
              <a:ext cx="3657415" cy="4060058"/>
            </a:xfrm>
            <a:prstGeom prst="rect">
              <a:avLst/>
            </a:prstGeom>
            <a:noFill/>
            <a:ln>
              <a:noFill/>
            </a:ln>
          </p:spPr>
        </p:pic>
      </p:grpSp>
      <p:sp>
        <p:nvSpPr>
          <p:cNvPr id="348" name="Google Shape;348;p15"/>
          <p:cNvSpPr txBox="1"/>
          <p:nvPr/>
        </p:nvSpPr>
        <p:spPr>
          <a:xfrm>
            <a:off x="3127565" y="1308831"/>
            <a:ext cx="2013366" cy="249640"/>
          </a:xfrm>
          <a:prstGeom prst="rect">
            <a:avLst/>
          </a:prstGeom>
          <a:noFill/>
          <a:ln>
            <a:noFill/>
          </a:ln>
        </p:spPr>
        <p:txBody>
          <a:bodyPr spcFirstLastPara="1" wrap="square" lIns="26775" tIns="26775" rIns="26775" bIns="26775" anchor="t" anchorCtr="0">
            <a:normAutofit lnSpcReduction="10000"/>
          </a:bodyPr>
          <a:lstStyle/>
          <a:p>
            <a:pPr marL="0" marR="0" lvl="0" indent="0" algn="l" rtl="0">
              <a:lnSpc>
                <a:spcPct val="100000"/>
              </a:lnSpc>
              <a:spcBef>
                <a:spcPts val="0"/>
              </a:spcBef>
              <a:spcAft>
                <a:spcPts val="0"/>
              </a:spcAft>
              <a:buNone/>
            </a:pPr>
            <a:r>
              <a:rPr lang="en-US" sz="1318" b="1" i="0" u="none" strike="noStrike" cap="none">
                <a:solidFill>
                  <a:srgbClr val="941100"/>
                </a:solidFill>
                <a:latin typeface="Helvetica Neue"/>
                <a:ea typeface="Helvetica Neue"/>
                <a:cs typeface="Helvetica Neue"/>
                <a:sym typeface="Helvetica Neue"/>
              </a:rPr>
              <a:t>Data about relationships</a:t>
            </a:r>
            <a:endParaRPr/>
          </a:p>
        </p:txBody>
      </p:sp>
      <p:grpSp>
        <p:nvGrpSpPr>
          <p:cNvPr id="349" name="Google Shape;349;p15"/>
          <p:cNvGrpSpPr/>
          <p:nvPr/>
        </p:nvGrpSpPr>
        <p:grpSpPr>
          <a:xfrm>
            <a:off x="5498850" y="4351878"/>
            <a:ext cx="2370833" cy="696072"/>
            <a:chOff x="0" y="0"/>
            <a:chExt cx="4495800" cy="1319955"/>
          </a:xfrm>
        </p:grpSpPr>
        <p:pic>
          <p:nvPicPr>
            <p:cNvPr id="350" name="Google Shape;350;p15" descr="ergm.tiff"/>
            <p:cNvPicPr preferRelativeResize="0"/>
            <p:nvPr/>
          </p:nvPicPr>
          <p:blipFill rotWithShape="1">
            <a:blip r:embed="rId6">
              <a:alphaModFix/>
            </a:blip>
            <a:srcRect/>
            <a:stretch/>
          </p:blipFill>
          <p:spPr>
            <a:xfrm>
              <a:off x="50800" y="50800"/>
              <a:ext cx="4394200" cy="1218355"/>
            </a:xfrm>
            <a:prstGeom prst="rect">
              <a:avLst/>
            </a:prstGeom>
            <a:noFill/>
            <a:ln>
              <a:noFill/>
            </a:ln>
          </p:spPr>
        </p:pic>
        <p:pic>
          <p:nvPicPr>
            <p:cNvPr id="351" name="Google Shape;351;p15" descr="ergm.tiff"/>
            <p:cNvPicPr preferRelativeResize="0"/>
            <p:nvPr/>
          </p:nvPicPr>
          <p:blipFill rotWithShape="1">
            <a:blip r:embed="rId7">
              <a:alphaModFix/>
            </a:blip>
            <a:srcRect/>
            <a:stretch/>
          </p:blipFill>
          <p:spPr>
            <a:xfrm>
              <a:off x="0" y="0"/>
              <a:ext cx="4495800" cy="1319955"/>
            </a:xfrm>
            <a:prstGeom prst="rect">
              <a:avLst/>
            </a:prstGeom>
            <a:noFill/>
            <a:ln>
              <a:noFill/>
            </a:ln>
          </p:spPr>
        </p:pic>
      </p:grpSp>
      <p:sp>
        <p:nvSpPr>
          <p:cNvPr id="352" name="Google Shape;352;p15"/>
          <p:cNvSpPr txBox="1"/>
          <p:nvPr/>
        </p:nvSpPr>
        <p:spPr>
          <a:xfrm>
            <a:off x="6036850" y="4065093"/>
            <a:ext cx="1485621" cy="249640"/>
          </a:xfrm>
          <a:prstGeom prst="rect">
            <a:avLst/>
          </a:prstGeom>
          <a:noFill/>
          <a:ln>
            <a:noFill/>
          </a:ln>
        </p:spPr>
        <p:txBody>
          <a:bodyPr spcFirstLastPara="1" wrap="square" lIns="26775" tIns="26775" rIns="26775" bIns="26775" anchor="t" anchorCtr="0">
            <a:normAutofit lnSpcReduction="10000"/>
          </a:bodyPr>
          <a:lstStyle/>
          <a:p>
            <a:pPr marL="0" marR="0" lvl="0" indent="0" algn="l" rtl="0">
              <a:lnSpc>
                <a:spcPct val="100000"/>
              </a:lnSpc>
              <a:spcBef>
                <a:spcPts val="0"/>
              </a:spcBef>
              <a:spcAft>
                <a:spcPts val="0"/>
              </a:spcAft>
              <a:buNone/>
            </a:pPr>
            <a:r>
              <a:rPr lang="en-US" sz="1318" b="1" i="0" u="none" strike="noStrike" cap="none">
                <a:solidFill>
                  <a:srgbClr val="941100"/>
                </a:solidFill>
                <a:latin typeface="Helvetica Neue"/>
                <a:ea typeface="Helvetica Neue"/>
                <a:cs typeface="Helvetica Neue"/>
                <a:sym typeface="Helvetica Neue"/>
              </a:rPr>
              <a:t>Statistical models</a:t>
            </a:r>
            <a:endParaRPr/>
          </a:p>
        </p:txBody>
      </p:sp>
      <p:sp>
        <p:nvSpPr>
          <p:cNvPr id="353" name="Google Shape;353;p15"/>
          <p:cNvSpPr txBox="1"/>
          <p:nvPr/>
        </p:nvSpPr>
        <p:spPr>
          <a:xfrm>
            <a:off x="5498850" y="2072245"/>
            <a:ext cx="528038" cy="582663"/>
          </a:xfrm>
          <a:prstGeom prst="rect">
            <a:avLst/>
          </a:prstGeom>
          <a:noFill/>
          <a:ln>
            <a:noFill/>
          </a:ln>
        </p:spPr>
        <p:txBody>
          <a:bodyPr spcFirstLastPara="1" wrap="square" lIns="26775" tIns="26775" rIns="26775" bIns="26775" anchor="t" anchorCtr="0">
            <a:normAutofit fontScale="92500" lnSpcReduction="20000"/>
          </a:bodyPr>
          <a:lstStyle/>
          <a:p>
            <a:pPr marL="0" marR="0" lvl="0" indent="0" algn="l" rtl="0">
              <a:lnSpc>
                <a:spcPct val="100000"/>
              </a:lnSpc>
              <a:spcBef>
                <a:spcPts val="0"/>
              </a:spcBef>
              <a:spcAft>
                <a:spcPts val="0"/>
              </a:spcAft>
              <a:buNone/>
            </a:pPr>
            <a:r>
              <a:rPr lang="en-US" sz="4218" b="0" i="0" u="none" strike="noStrike" cap="none">
                <a:solidFill>
                  <a:srgbClr val="000000"/>
                </a:solidFill>
                <a:latin typeface="Arial"/>
                <a:ea typeface="Arial"/>
                <a:cs typeface="Arial"/>
                <a:sym typeface="Arial"/>
              </a:rPr>
              <a:t>➠</a:t>
            </a:r>
            <a:endParaRPr/>
          </a:p>
        </p:txBody>
      </p:sp>
      <p:sp>
        <p:nvSpPr>
          <p:cNvPr id="354" name="Google Shape;354;p15"/>
          <p:cNvSpPr txBox="1"/>
          <p:nvPr/>
        </p:nvSpPr>
        <p:spPr>
          <a:xfrm rot="5402910">
            <a:off x="6781072" y="3566475"/>
            <a:ext cx="440333" cy="482204"/>
          </a:xfrm>
          <a:prstGeom prst="rect">
            <a:avLst/>
          </a:prstGeom>
          <a:noFill/>
          <a:ln>
            <a:noFill/>
          </a:ln>
        </p:spPr>
        <p:txBody>
          <a:bodyPr spcFirstLastPara="1" wrap="square" lIns="26775" tIns="26775" rIns="26775" bIns="26775" anchor="t" anchorCtr="0">
            <a:normAutofit fontScale="92500" lnSpcReduction="20000"/>
          </a:bodyPr>
          <a:lstStyle/>
          <a:p>
            <a:pPr marL="0" marR="0" lvl="0" indent="0" algn="l" rtl="0">
              <a:lnSpc>
                <a:spcPct val="100000"/>
              </a:lnSpc>
              <a:spcBef>
                <a:spcPts val="0"/>
              </a:spcBef>
              <a:spcAft>
                <a:spcPts val="0"/>
              </a:spcAft>
              <a:buNone/>
            </a:pPr>
            <a:r>
              <a:rPr lang="en-US" sz="3427" b="0" i="0" u="none" strike="noStrike" cap="none">
                <a:solidFill>
                  <a:srgbClr val="000000"/>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6"/>
          <p:cNvSpPr txBox="1"/>
          <p:nvPr/>
        </p:nvSpPr>
        <p:spPr>
          <a:xfrm>
            <a:off x="376858" y="266700"/>
            <a:ext cx="3744000" cy="1007600"/>
          </a:xfrm>
          <a:prstGeom prst="rect">
            <a:avLst/>
          </a:prstGeom>
          <a:noFill/>
          <a:ln>
            <a:noFill/>
          </a:ln>
        </p:spPr>
        <p:txBody>
          <a:bodyPr spcFirstLastPara="1" wrap="square" lIns="91425" tIns="91425" rIns="91425" bIns="91425" anchor="b"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000" b="0" i="0" u="none" strike="noStrike" cap="none">
                <a:solidFill>
                  <a:srgbClr val="000000"/>
                </a:solidFill>
                <a:latin typeface="Gill Sans"/>
                <a:ea typeface="Gill Sans"/>
                <a:cs typeface="Gill Sans"/>
                <a:sym typeface="Gill Sans"/>
              </a:rPr>
              <a:t>SOCIAL NETWORK</a:t>
            </a:r>
            <a:br>
              <a:rPr lang="en-US" sz="2000" b="0" i="0" u="none" strike="noStrike" cap="none">
                <a:solidFill>
                  <a:srgbClr val="000000"/>
                </a:solidFill>
                <a:latin typeface="Gill Sans"/>
                <a:ea typeface="Gill Sans"/>
                <a:cs typeface="Gill Sans"/>
                <a:sym typeface="Gill Sans"/>
              </a:rPr>
            </a:br>
            <a:r>
              <a:rPr lang="en-US" sz="1050" b="0" i="0" u="none" strike="noStrike" cap="none">
                <a:solidFill>
                  <a:srgbClr val="000000"/>
                </a:solidFill>
                <a:latin typeface="Gill Sans"/>
                <a:ea typeface="Gill Sans"/>
                <a:cs typeface="Gill Sans"/>
                <a:sym typeface="Gill Sans"/>
              </a:rPr>
              <a:t>5 FAMILY MEMBERS</a:t>
            </a:r>
            <a:endParaRPr sz="2000" b="0" i="0" u="none" strike="noStrike" cap="none">
              <a:solidFill>
                <a:srgbClr val="000000"/>
              </a:solidFill>
              <a:latin typeface="Gill Sans"/>
              <a:ea typeface="Gill Sans"/>
              <a:cs typeface="Gill Sans"/>
              <a:sym typeface="Gill Sans"/>
            </a:endParaRPr>
          </a:p>
        </p:txBody>
      </p:sp>
      <p:sp>
        <p:nvSpPr>
          <p:cNvPr id="360" name="Google Shape;360;p16"/>
          <p:cNvSpPr txBox="1"/>
          <p:nvPr/>
        </p:nvSpPr>
        <p:spPr>
          <a:xfrm>
            <a:off x="0" y="1427062"/>
            <a:ext cx="4236201" cy="4239200"/>
          </a:xfrm>
          <a:prstGeom prst="rect">
            <a:avLst/>
          </a:prstGeom>
          <a:noFill/>
          <a:ln>
            <a:noFill/>
          </a:ln>
        </p:spPr>
        <p:txBody>
          <a:bodyPr spcFirstLastPara="1" wrap="square" lIns="91425" tIns="91425" rIns="91425" bIns="91425" anchor="t" anchorCtr="0">
            <a:normAutofit/>
          </a:bodyPr>
          <a:lstStyle/>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 level data </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Ego-Alter level data</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Alter-Alter level ties data</a:t>
            </a:r>
            <a:endParaRPr/>
          </a:p>
          <a:p>
            <a:pPr marL="609585" marR="0" lvl="0" indent="-330189" algn="l" rtl="0">
              <a:lnSpc>
                <a:spcPct val="120000"/>
              </a:lnSpc>
              <a:spcBef>
                <a:spcPts val="0"/>
              </a:spcBef>
              <a:spcAft>
                <a:spcPts val="0"/>
              </a:spcAft>
              <a:buClr>
                <a:srgbClr val="B71E42"/>
              </a:buClr>
              <a:buSzPts val="1200"/>
              <a:buFont typeface="Arial"/>
              <a:buNone/>
            </a:pPr>
            <a:endParaRPr sz="1100" b="0" i="0" u="none" strike="noStrike" cap="none">
              <a:solidFill>
                <a:srgbClr val="000000"/>
              </a:solidFill>
              <a:latin typeface="Gill Sans"/>
              <a:ea typeface="Gill Sans"/>
              <a:cs typeface="Gill Sans"/>
              <a:sym typeface="Gill Sans"/>
            </a:endParaRPr>
          </a:p>
        </p:txBody>
      </p:sp>
      <p:sp>
        <p:nvSpPr>
          <p:cNvPr id="361" name="Google Shape;361;p16"/>
          <p:cNvSpPr txBox="1"/>
          <p:nvPr/>
        </p:nvSpPr>
        <p:spPr>
          <a:xfrm>
            <a:off x="6735188" y="4140663"/>
            <a:ext cx="226376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Gill Sans"/>
                <a:ea typeface="Gill Sans"/>
                <a:cs typeface="Gill Sans"/>
                <a:sym typeface="Gill Sans"/>
              </a:rPr>
              <a:t>* Current and childhood experience</a:t>
            </a:r>
            <a:endParaRPr/>
          </a:p>
        </p:txBody>
      </p:sp>
      <p:pic>
        <p:nvPicPr>
          <p:cNvPr id="362" name="Google Shape;362;p16"/>
          <p:cNvPicPr preferRelativeResize="0"/>
          <p:nvPr/>
        </p:nvPicPr>
        <p:blipFill rotWithShape="1">
          <a:blip r:embed="rId3">
            <a:alphaModFix/>
          </a:blip>
          <a:srcRect/>
          <a:stretch/>
        </p:blipFill>
        <p:spPr>
          <a:xfrm>
            <a:off x="3593592" y="265176"/>
            <a:ext cx="4965192" cy="3876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7"/>
          <p:cNvSpPr txBox="1"/>
          <p:nvPr/>
        </p:nvSpPr>
        <p:spPr>
          <a:xfrm>
            <a:off x="376858" y="266700"/>
            <a:ext cx="3744000" cy="1007600"/>
          </a:xfrm>
          <a:prstGeom prst="rect">
            <a:avLst/>
          </a:prstGeom>
          <a:noFill/>
          <a:ln>
            <a:noFill/>
          </a:ln>
        </p:spPr>
        <p:txBody>
          <a:bodyPr spcFirstLastPara="1" wrap="square" lIns="91425" tIns="91425" rIns="91425" bIns="91425" anchor="b"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000" b="0" i="0" u="none" strike="noStrike" cap="none">
                <a:solidFill>
                  <a:srgbClr val="000000"/>
                </a:solidFill>
                <a:latin typeface="Gill Sans"/>
                <a:ea typeface="Gill Sans"/>
                <a:cs typeface="Gill Sans"/>
                <a:sym typeface="Gill Sans"/>
              </a:rPr>
              <a:t>SOCIAL NETWORK</a:t>
            </a:r>
            <a:br>
              <a:rPr lang="en-US" sz="2000" b="0" i="0" u="none" strike="noStrike" cap="none">
                <a:solidFill>
                  <a:srgbClr val="000000"/>
                </a:solidFill>
                <a:latin typeface="Gill Sans"/>
                <a:ea typeface="Gill Sans"/>
                <a:cs typeface="Gill Sans"/>
                <a:sym typeface="Gill Sans"/>
              </a:rPr>
            </a:br>
            <a:r>
              <a:rPr lang="en-US" sz="1050" b="0" i="0" u="none" strike="noStrike" cap="none">
                <a:solidFill>
                  <a:srgbClr val="000000"/>
                </a:solidFill>
                <a:latin typeface="Gill Sans"/>
                <a:ea typeface="Gill Sans"/>
                <a:cs typeface="Gill Sans"/>
                <a:sym typeface="Gill Sans"/>
              </a:rPr>
              <a:t>5 FAMILY MEMBERS</a:t>
            </a:r>
            <a:endParaRPr sz="2000" b="0" i="0" u="none" strike="noStrike" cap="none">
              <a:solidFill>
                <a:srgbClr val="000000"/>
              </a:solidFill>
              <a:latin typeface="Gill Sans"/>
              <a:ea typeface="Gill Sans"/>
              <a:cs typeface="Gill Sans"/>
              <a:sym typeface="Gill Sans"/>
            </a:endParaRPr>
          </a:p>
        </p:txBody>
      </p:sp>
      <p:sp>
        <p:nvSpPr>
          <p:cNvPr id="368" name="Google Shape;368;p17"/>
          <p:cNvSpPr txBox="1"/>
          <p:nvPr/>
        </p:nvSpPr>
        <p:spPr>
          <a:xfrm>
            <a:off x="0" y="1427062"/>
            <a:ext cx="4236201" cy="4239200"/>
          </a:xfrm>
          <a:prstGeom prst="rect">
            <a:avLst/>
          </a:prstGeom>
          <a:noFill/>
          <a:ln>
            <a:noFill/>
          </a:ln>
        </p:spPr>
        <p:txBody>
          <a:bodyPr spcFirstLastPara="1" wrap="square" lIns="91425" tIns="91425" rIns="91425" bIns="91425" anchor="t" anchorCtr="0">
            <a:normAutofit/>
          </a:bodyPr>
          <a:lstStyle/>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highlight>
                  <a:srgbClr val="FFFF00"/>
                </a:highlight>
                <a:latin typeface="Gill Sans"/>
                <a:ea typeface="Gill Sans"/>
                <a:cs typeface="Gill Sans"/>
                <a:sym typeface="Gill Sans"/>
              </a:rPr>
              <a:t>Ego level data </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Ego-Alter level data</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Alter-Alter level ties data</a:t>
            </a:r>
            <a:endParaRPr/>
          </a:p>
          <a:p>
            <a:pPr marL="609585" marR="0" lvl="0" indent="-330189" algn="l" rtl="0">
              <a:lnSpc>
                <a:spcPct val="120000"/>
              </a:lnSpc>
              <a:spcBef>
                <a:spcPts val="0"/>
              </a:spcBef>
              <a:spcAft>
                <a:spcPts val="0"/>
              </a:spcAft>
              <a:buClr>
                <a:srgbClr val="B71E42"/>
              </a:buClr>
              <a:buSzPts val="1200"/>
              <a:buFont typeface="Arial"/>
              <a:buNone/>
            </a:pPr>
            <a:endParaRPr sz="1100" b="0" i="0" u="none" strike="noStrike" cap="none">
              <a:solidFill>
                <a:srgbClr val="000000"/>
              </a:solidFill>
              <a:latin typeface="Gill Sans"/>
              <a:ea typeface="Gill Sans"/>
              <a:cs typeface="Gill Sans"/>
              <a:sym typeface="Gill Sans"/>
            </a:endParaRPr>
          </a:p>
        </p:txBody>
      </p:sp>
      <p:sp>
        <p:nvSpPr>
          <p:cNvPr id="369" name="Google Shape;369;p17"/>
          <p:cNvSpPr txBox="1"/>
          <p:nvPr/>
        </p:nvSpPr>
        <p:spPr>
          <a:xfrm>
            <a:off x="6735188" y="4140663"/>
            <a:ext cx="226376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Gill Sans"/>
                <a:ea typeface="Gill Sans"/>
                <a:cs typeface="Gill Sans"/>
                <a:sym typeface="Gill Sans"/>
              </a:rPr>
              <a:t>* Current and childhood experience</a:t>
            </a:r>
            <a:endParaRPr/>
          </a:p>
        </p:txBody>
      </p:sp>
      <p:pic>
        <p:nvPicPr>
          <p:cNvPr id="370" name="Google Shape;370;p17"/>
          <p:cNvPicPr preferRelativeResize="0"/>
          <p:nvPr/>
        </p:nvPicPr>
        <p:blipFill rotWithShape="1">
          <a:blip r:embed="rId3">
            <a:alphaModFix/>
          </a:blip>
          <a:srcRect/>
          <a:stretch/>
        </p:blipFill>
        <p:spPr>
          <a:xfrm>
            <a:off x="3593592" y="265176"/>
            <a:ext cx="4965645" cy="38770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18"/>
          <p:cNvPicPr preferRelativeResize="0"/>
          <p:nvPr/>
        </p:nvPicPr>
        <p:blipFill rotWithShape="1">
          <a:blip r:embed="rId3">
            <a:alphaModFix/>
          </a:blip>
          <a:srcRect/>
          <a:stretch/>
        </p:blipFill>
        <p:spPr>
          <a:xfrm>
            <a:off x="3593592" y="265176"/>
            <a:ext cx="4965192" cy="3876702"/>
          </a:xfrm>
          <a:prstGeom prst="rect">
            <a:avLst/>
          </a:prstGeom>
          <a:noFill/>
          <a:ln>
            <a:noFill/>
          </a:ln>
        </p:spPr>
      </p:pic>
      <p:sp>
        <p:nvSpPr>
          <p:cNvPr id="376" name="Google Shape;376;p18"/>
          <p:cNvSpPr txBox="1"/>
          <p:nvPr/>
        </p:nvSpPr>
        <p:spPr>
          <a:xfrm>
            <a:off x="376858" y="266700"/>
            <a:ext cx="3744000" cy="1007600"/>
          </a:xfrm>
          <a:prstGeom prst="rect">
            <a:avLst/>
          </a:prstGeom>
          <a:noFill/>
          <a:ln>
            <a:noFill/>
          </a:ln>
        </p:spPr>
        <p:txBody>
          <a:bodyPr spcFirstLastPara="1" wrap="square" lIns="91425" tIns="91425" rIns="91425" bIns="91425" anchor="b"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000" b="0" i="0" u="none" strike="noStrike" cap="none">
                <a:solidFill>
                  <a:srgbClr val="000000"/>
                </a:solidFill>
                <a:latin typeface="Gill Sans"/>
                <a:ea typeface="Gill Sans"/>
                <a:cs typeface="Gill Sans"/>
                <a:sym typeface="Gill Sans"/>
              </a:rPr>
              <a:t>SOCIAL NETWORK</a:t>
            </a:r>
            <a:br>
              <a:rPr lang="en-US" sz="2000" b="0" i="0" u="none" strike="noStrike" cap="none">
                <a:solidFill>
                  <a:srgbClr val="000000"/>
                </a:solidFill>
                <a:latin typeface="Gill Sans"/>
                <a:ea typeface="Gill Sans"/>
                <a:cs typeface="Gill Sans"/>
                <a:sym typeface="Gill Sans"/>
              </a:rPr>
            </a:br>
            <a:r>
              <a:rPr lang="en-US" sz="1050" b="0" i="0" u="none" strike="noStrike" cap="none">
                <a:solidFill>
                  <a:srgbClr val="000000"/>
                </a:solidFill>
                <a:latin typeface="Gill Sans"/>
                <a:ea typeface="Gill Sans"/>
                <a:cs typeface="Gill Sans"/>
                <a:sym typeface="Gill Sans"/>
              </a:rPr>
              <a:t>5 FAMILY MEMBERS</a:t>
            </a:r>
            <a:endParaRPr sz="2000" b="0" i="0" u="none" strike="noStrike" cap="none">
              <a:solidFill>
                <a:srgbClr val="000000"/>
              </a:solidFill>
              <a:latin typeface="Gill Sans"/>
              <a:ea typeface="Gill Sans"/>
              <a:cs typeface="Gill Sans"/>
              <a:sym typeface="Gill Sans"/>
            </a:endParaRPr>
          </a:p>
        </p:txBody>
      </p:sp>
      <p:sp>
        <p:nvSpPr>
          <p:cNvPr id="377" name="Google Shape;377;p18"/>
          <p:cNvSpPr txBox="1"/>
          <p:nvPr/>
        </p:nvSpPr>
        <p:spPr>
          <a:xfrm>
            <a:off x="0" y="1427062"/>
            <a:ext cx="4236201" cy="4239200"/>
          </a:xfrm>
          <a:prstGeom prst="rect">
            <a:avLst/>
          </a:prstGeom>
          <a:noFill/>
          <a:ln>
            <a:noFill/>
          </a:ln>
        </p:spPr>
        <p:txBody>
          <a:bodyPr spcFirstLastPara="1" wrap="square" lIns="91425" tIns="91425" rIns="91425" bIns="91425" anchor="t" anchorCtr="0">
            <a:normAutofit/>
          </a:bodyPr>
          <a:lstStyle/>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 level data </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highlight>
                  <a:srgbClr val="FFFF00"/>
                </a:highlight>
                <a:latin typeface="Gill Sans"/>
                <a:ea typeface="Gill Sans"/>
                <a:cs typeface="Gill Sans"/>
                <a:sym typeface="Gill Sans"/>
              </a:rPr>
              <a:t>Ego-Alter level data</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Alter-Alter level ties data</a:t>
            </a:r>
            <a:endParaRPr/>
          </a:p>
          <a:p>
            <a:pPr marL="609585" marR="0" lvl="0" indent="-330189" algn="l" rtl="0">
              <a:lnSpc>
                <a:spcPct val="120000"/>
              </a:lnSpc>
              <a:spcBef>
                <a:spcPts val="0"/>
              </a:spcBef>
              <a:spcAft>
                <a:spcPts val="0"/>
              </a:spcAft>
              <a:buClr>
                <a:srgbClr val="B71E42"/>
              </a:buClr>
              <a:buSzPts val="1200"/>
              <a:buFont typeface="Arial"/>
              <a:buNone/>
            </a:pPr>
            <a:endParaRPr sz="1100" b="0" i="0" u="none" strike="noStrike" cap="none">
              <a:solidFill>
                <a:srgbClr val="000000"/>
              </a:solidFill>
              <a:latin typeface="Gill Sans"/>
              <a:ea typeface="Gill Sans"/>
              <a:cs typeface="Gill Sans"/>
              <a:sym typeface="Gill Sans"/>
            </a:endParaRPr>
          </a:p>
        </p:txBody>
      </p:sp>
      <p:sp>
        <p:nvSpPr>
          <p:cNvPr id="378" name="Google Shape;378;p18"/>
          <p:cNvSpPr txBox="1"/>
          <p:nvPr/>
        </p:nvSpPr>
        <p:spPr>
          <a:xfrm>
            <a:off x="6735188" y="4140663"/>
            <a:ext cx="226376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Gill Sans"/>
                <a:ea typeface="Gill Sans"/>
                <a:cs typeface="Gill Sans"/>
                <a:sym typeface="Gill Sans"/>
              </a:rPr>
              <a:t>* Current and childhood experience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p:nvPr/>
        </p:nvSpPr>
        <p:spPr>
          <a:xfrm>
            <a:off x="376858" y="266700"/>
            <a:ext cx="3744000" cy="1007600"/>
          </a:xfrm>
          <a:prstGeom prst="rect">
            <a:avLst/>
          </a:prstGeom>
          <a:noFill/>
          <a:ln>
            <a:noFill/>
          </a:ln>
        </p:spPr>
        <p:txBody>
          <a:bodyPr spcFirstLastPara="1" wrap="square" lIns="91425" tIns="91425" rIns="91425" bIns="91425" anchor="b"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000" b="0" i="0" u="none" strike="noStrike" cap="none">
                <a:solidFill>
                  <a:srgbClr val="000000"/>
                </a:solidFill>
                <a:latin typeface="Gill Sans"/>
                <a:ea typeface="Gill Sans"/>
                <a:cs typeface="Gill Sans"/>
                <a:sym typeface="Gill Sans"/>
              </a:rPr>
              <a:t>SOCIAL NETWORK</a:t>
            </a:r>
            <a:br>
              <a:rPr lang="en-US" sz="2000" b="0" i="0" u="none" strike="noStrike" cap="none">
                <a:solidFill>
                  <a:srgbClr val="000000"/>
                </a:solidFill>
                <a:latin typeface="Gill Sans"/>
                <a:ea typeface="Gill Sans"/>
                <a:cs typeface="Gill Sans"/>
                <a:sym typeface="Gill Sans"/>
              </a:rPr>
            </a:br>
            <a:r>
              <a:rPr lang="en-US" sz="1050" b="0" i="0" u="none" strike="noStrike" cap="none">
                <a:solidFill>
                  <a:srgbClr val="000000"/>
                </a:solidFill>
                <a:latin typeface="Gill Sans"/>
                <a:ea typeface="Gill Sans"/>
                <a:cs typeface="Gill Sans"/>
                <a:sym typeface="Gill Sans"/>
              </a:rPr>
              <a:t>5 FAMILY MEMBERS</a:t>
            </a:r>
            <a:endParaRPr sz="2000" b="0" i="0" u="none" strike="noStrike" cap="none">
              <a:solidFill>
                <a:srgbClr val="000000"/>
              </a:solidFill>
              <a:latin typeface="Gill Sans"/>
              <a:ea typeface="Gill Sans"/>
              <a:cs typeface="Gill Sans"/>
              <a:sym typeface="Gill Sans"/>
            </a:endParaRPr>
          </a:p>
        </p:txBody>
      </p:sp>
      <p:sp>
        <p:nvSpPr>
          <p:cNvPr id="384" name="Google Shape;384;p19"/>
          <p:cNvSpPr txBox="1"/>
          <p:nvPr/>
        </p:nvSpPr>
        <p:spPr>
          <a:xfrm>
            <a:off x="0" y="1427062"/>
            <a:ext cx="4236201" cy="4239200"/>
          </a:xfrm>
          <a:prstGeom prst="rect">
            <a:avLst/>
          </a:prstGeom>
          <a:noFill/>
          <a:ln>
            <a:noFill/>
          </a:ln>
        </p:spPr>
        <p:txBody>
          <a:bodyPr spcFirstLastPara="1" wrap="square" lIns="91425" tIns="91425" rIns="91425" bIns="91425" anchor="t" anchorCtr="0">
            <a:normAutofit/>
          </a:bodyPr>
          <a:lstStyle/>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 level data </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latin typeface="Gill Sans"/>
                <a:ea typeface="Gill Sans"/>
                <a:cs typeface="Gill Sans"/>
                <a:sym typeface="Gill Sans"/>
              </a:rPr>
              <a:t>Ego-Alter level data</a:t>
            </a:r>
            <a:endParaRPr/>
          </a:p>
          <a:p>
            <a:pPr marL="609585" marR="0" lvl="0" indent="-406389" algn="l" rtl="0">
              <a:lnSpc>
                <a:spcPct val="120000"/>
              </a:lnSpc>
              <a:spcBef>
                <a:spcPts val="0"/>
              </a:spcBef>
              <a:spcAft>
                <a:spcPts val="0"/>
              </a:spcAft>
              <a:buClr>
                <a:srgbClr val="B71E42"/>
              </a:buClr>
              <a:buSzPts val="1200"/>
              <a:buFont typeface="Arial"/>
              <a:buChar char="●"/>
            </a:pPr>
            <a:r>
              <a:rPr lang="en-US" sz="1600" b="0" i="0" u="none" strike="noStrike" cap="none">
                <a:solidFill>
                  <a:srgbClr val="000000"/>
                </a:solidFill>
                <a:highlight>
                  <a:srgbClr val="FFFF00"/>
                </a:highlight>
                <a:latin typeface="Gill Sans"/>
                <a:ea typeface="Gill Sans"/>
                <a:cs typeface="Gill Sans"/>
                <a:sym typeface="Gill Sans"/>
              </a:rPr>
              <a:t>Alter-Alter level ties data</a:t>
            </a:r>
            <a:endParaRPr/>
          </a:p>
          <a:p>
            <a:pPr marL="609585" marR="0" lvl="0" indent="-330189" algn="l" rtl="0">
              <a:lnSpc>
                <a:spcPct val="120000"/>
              </a:lnSpc>
              <a:spcBef>
                <a:spcPts val="0"/>
              </a:spcBef>
              <a:spcAft>
                <a:spcPts val="0"/>
              </a:spcAft>
              <a:buClr>
                <a:srgbClr val="B71E42"/>
              </a:buClr>
              <a:buSzPts val="1200"/>
              <a:buFont typeface="Arial"/>
              <a:buNone/>
            </a:pPr>
            <a:endParaRPr sz="1100" b="0" i="0" u="none" strike="noStrike" cap="none">
              <a:solidFill>
                <a:srgbClr val="000000"/>
              </a:solidFill>
              <a:latin typeface="Gill Sans"/>
              <a:ea typeface="Gill Sans"/>
              <a:cs typeface="Gill Sans"/>
              <a:sym typeface="Gill Sans"/>
            </a:endParaRPr>
          </a:p>
        </p:txBody>
      </p:sp>
      <p:sp>
        <p:nvSpPr>
          <p:cNvPr id="385" name="Google Shape;385;p19"/>
          <p:cNvSpPr txBox="1"/>
          <p:nvPr/>
        </p:nvSpPr>
        <p:spPr>
          <a:xfrm>
            <a:off x="6735188" y="4140663"/>
            <a:ext cx="226376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Gill Sans"/>
                <a:ea typeface="Gill Sans"/>
                <a:cs typeface="Gill Sans"/>
                <a:sym typeface="Gill Sans"/>
              </a:rPr>
              <a:t>* Current and childhood experience</a:t>
            </a:r>
            <a:endParaRPr/>
          </a:p>
        </p:txBody>
      </p:sp>
      <p:pic>
        <p:nvPicPr>
          <p:cNvPr id="386" name="Google Shape;386;p19"/>
          <p:cNvPicPr preferRelativeResize="0"/>
          <p:nvPr/>
        </p:nvPicPr>
        <p:blipFill rotWithShape="1">
          <a:blip r:embed="rId3">
            <a:alphaModFix/>
          </a:blip>
          <a:srcRect/>
          <a:stretch/>
        </p:blipFill>
        <p:spPr>
          <a:xfrm>
            <a:off x="3593592" y="265176"/>
            <a:ext cx="4965646" cy="38770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632798" y="-201695"/>
            <a:ext cx="8123936" cy="12070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a:t>The reality of Bilingualism</a:t>
            </a:r>
            <a:endParaRPr/>
          </a:p>
        </p:txBody>
      </p:sp>
      <p:sp>
        <p:nvSpPr>
          <p:cNvPr id="50" name="Google Shape;50;p2"/>
          <p:cNvSpPr txBox="1">
            <a:spLocks noGrp="1"/>
          </p:cNvSpPr>
          <p:nvPr>
            <p:ph type="body" idx="1"/>
          </p:nvPr>
        </p:nvSpPr>
        <p:spPr>
          <a:xfrm>
            <a:off x="1337140" y="938530"/>
            <a:ext cx="7693253" cy="294894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sp>
        <p:nvSpPr>
          <p:cNvPr id="53" name="Google Shape;53;p2"/>
          <p:cNvSpPr txBox="1"/>
          <p:nvPr/>
        </p:nvSpPr>
        <p:spPr>
          <a:xfrm>
            <a:off x="-38673" y="2413000"/>
            <a:ext cx="1620958" cy="6117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25" b="1" i="0" u="none" strike="noStrike" cap="none" dirty="0">
                <a:solidFill>
                  <a:srgbClr val="000000"/>
                </a:solidFill>
                <a:latin typeface="Arial"/>
                <a:ea typeface="Arial"/>
                <a:cs typeface="Arial"/>
                <a:sym typeface="Arial"/>
              </a:rPr>
              <a:t>DARKER GREEN</a:t>
            </a:r>
            <a:endParaRPr dirty="0"/>
          </a:p>
          <a:p>
            <a:pPr marL="0" marR="0" lvl="0" indent="0" algn="ctr" rtl="0">
              <a:lnSpc>
                <a:spcPct val="100000"/>
              </a:lnSpc>
              <a:spcBef>
                <a:spcPts val="0"/>
              </a:spcBef>
              <a:spcAft>
                <a:spcPts val="0"/>
              </a:spcAft>
              <a:buNone/>
            </a:pPr>
            <a:r>
              <a:rPr lang="en-US" sz="1125" b="1" i="0" u="none" strike="noStrike" cap="none" dirty="0">
                <a:solidFill>
                  <a:srgbClr val="000000"/>
                </a:solidFill>
                <a:latin typeface="Arial"/>
                <a:ea typeface="Arial"/>
                <a:cs typeface="Arial"/>
                <a:sym typeface="Arial"/>
              </a:rPr>
              <a:t>=</a:t>
            </a:r>
            <a:endParaRPr dirty="0"/>
          </a:p>
          <a:p>
            <a:pPr marL="0" marR="0" lvl="0" indent="0" algn="ctr" rtl="0">
              <a:lnSpc>
                <a:spcPct val="100000"/>
              </a:lnSpc>
              <a:spcBef>
                <a:spcPts val="0"/>
              </a:spcBef>
              <a:spcAft>
                <a:spcPts val="0"/>
              </a:spcAft>
              <a:buNone/>
            </a:pPr>
            <a:r>
              <a:rPr lang="en-US" sz="1125" b="1" i="0" u="none" strike="noStrike" cap="none" dirty="0">
                <a:solidFill>
                  <a:srgbClr val="000000"/>
                </a:solidFill>
                <a:latin typeface="Arial"/>
                <a:ea typeface="Arial"/>
                <a:cs typeface="Arial"/>
                <a:sym typeface="Arial"/>
              </a:rPr>
              <a:t>MORE LANGUAGES</a:t>
            </a:r>
            <a:endParaRPr dirty="0"/>
          </a:p>
        </p:txBody>
      </p:sp>
      <p:pic>
        <p:nvPicPr>
          <p:cNvPr id="1026" name="Picture 2" descr="A map showing the levels of linguistic diversity around the world : r/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285" y="759656"/>
            <a:ext cx="6585530" cy="3918391"/>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2"/>
          <p:cNvSpPr/>
          <p:nvPr/>
        </p:nvSpPr>
        <p:spPr>
          <a:xfrm>
            <a:off x="1108939" y="2615982"/>
            <a:ext cx="767806" cy="20574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57125" tIns="57125" rIns="57125" bIns="57125" anchor="ctr" anchorCtr="0">
            <a:noAutofit/>
          </a:bodyPr>
          <a:lstStyle/>
          <a:p>
            <a:pPr marL="0" marR="0" lvl="0" indent="0" algn="l" rtl="0">
              <a:lnSpc>
                <a:spcPct val="100000"/>
              </a:lnSpc>
              <a:spcBef>
                <a:spcPts val="0"/>
              </a:spcBef>
              <a:spcAft>
                <a:spcPts val="0"/>
              </a:spcAft>
              <a:buNone/>
            </a:pPr>
            <a:endParaRPr sz="1125"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0"/>
          <p:cNvSpPr txBox="1">
            <a:spLocks noGrp="1"/>
          </p:cNvSpPr>
          <p:nvPr>
            <p:ph type="title"/>
          </p:nvPr>
        </p:nvSpPr>
        <p:spPr>
          <a:xfrm>
            <a:off x="628650" y="1298575"/>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0000"/>
              <a:buNone/>
            </a:pPr>
            <a:r>
              <a:rPr lang="en-US" sz="4000"/>
              <a:t/>
            </a:r>
            <a:br>
              <a:rPr lang="en-US" sz="4000"/>
            </a:br>
            <a:r>
              <a:rPr lang="en-US" sz="4000"/>
              <a:t/>
            </a:r>
            <a:br>
              <a:rPr lang="en-US" sz="4000"/>
            </a:br>
            <a:r>
              <a:rPr lang="en-US" sz="4000"/>
              <a:t>Study 1</a:t>
            </a:r>
            <a:br>
              <a:rPr lang="en-US" sz="4000"/>
            </a:br>
            <a:r>
              <a:rPr lang="en-US" sz="4000"/>
              <a:t> </a:t>
            </a:r>
            <a:br>
              <a:rPr lang="en-US" sz="4000"/>
            </a:br>
            <a:r>
              <a:rPr lang="en-US" sz="4000"/>
              <a:t>Social Network Approaches to</a:t>
            </a:r>
            <a:br>
              <a:rPr lang="en-US" sz="4000"/>
            </a:br>
            <a:r>
              <a:rPr lang="en-US" sz="4000"/>
              <a:t>capture variability across the Lifespan and its consequences for cognition</a:t>
            </a:r>
            <a:endParaRPr sz="4000"/>
          </a:p>
        </p:txBody>
      </p:sp>
      <p:sp>
        <p:nvSpPr>
          <p:cNvPr id="392" name="Google Shape;392;p20"/>
          <p:cNvSpPr txBox="1">
            <a:spLocks noGrp="1"/>
          </p:cNvSpPr>
          <p:nvPr>
            <p:ph type="sldNum" idx="12"/>
          </p:nvPr>
        </p:nvSpPr>
        <p:spPr>
          <a:xfrm>
            <a:off x="8248650" y="3216275"/>
            <a:ext cx="895350" cy="4810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2100" b="1" i="0" u="none" strike="noStrike" cap="none">
                <a:solidFill>
                  <a:srgbClr val="FFFFFF"/>
                </a:solidFill>
                <a:latin typeface="Arial"/>
                <a:ea typeface="Arial"/>
                <a:cs typeface="Arial"/>
                <a:sym typeface="Arial"/>
              </a:rPr>
              <a:t>20</a:t>
            </a:fld>
            <a:endParaRPr sz="2100" b="1" i="0" u="none" strike="noStrike" cap="none">
              <a:solidFill>
                <a:srgbClr val="FFFFFF"/>
              </a:solidFill>
              <a:latin typeface="Arial"/>
              <a:ea typeface="Arial"/>
              <a:cs typeface="Arial"/>
              <a:sym typeface="Arial"/>
            </a:endParaRPr>
          </a:p>
        </p:txBody>
      </p:sp>
      <p:sp>
        <p:nvSpPr>
          <p:cNvPr id="393" name="Google Shape;393;p20"/>
          <p:cNvSpPr txBox="1"/>
          <p:nvPr/>
        </p:nvSpPr>
        <p:spPr>
          <a:xfrm>
            <a:off x="1027522" y="4854804"/>
            <a:ext cx="22637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Rossi et al., in preparation</a:t>
            </a:r>
            <a:endParaRPr/>
          </a:p>
        </p:txBody>
      </p:sp>
      <p:pic>
        <p:nvPicPr>
          <p:cNvPr id="394" name="Google Shape;394;p20"/>
          <p:cNvPicPr preferRelativeResize="0"/>
          <p:nvPr/>
        </p:nvPicPr>
        <p:blipFill rotWithShape="1">
          <a:blip r:embed="rId3">
            <a:alphaModFix/>
          </a:blip>
          <a:srcRect/>
          <a:stretch/>
        </p:blipFill>
        <p:spPr>
          <a:xfrm>
            <a:off x="3581863" y="3741713"/>
            <a:ext cx="2424466" cy="12669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1"/>
          <p:cNvSpPr txBox="1">
            <a:spLocks noGrp="1"/>
          </p:cNvSpPr>
          <p:nvPr>
            <p:ph type="body" idx="1"/>
          </p:nvPr>
        </p:nvSpPr>
        <p:spPr>
          <a:xfrm>
            <a:off x="-132009" y="520111"/>
            <a:ext cx="3509910" cy="3179400"/>
          </a:xfrm>
          <a:prstGeom prst="rect">
            <a:avLst/>
          </a:prstGeom>
          <a:noFill/>
          <a:ln>
            <a:noFill/>
          </a:ln>
        </p:spPr>
        <p:txBody>
          <a:bodyPr spcFirstLastPara="1" wrap="square" lIns="91425" tIns="91425" rIns="91425" bIns="91425" anchor="t" anchorCtr="0">
            <a:noAutofit/>
          </a:bodyPr>
          <a:lstStyle/>
          <a:p>
            <a:pPr marL="152400" lvl="0" indent="0" algn="l" rtl="0">
              <a:lnSpc>
                <a:spcPct val="90000"/>
              </a:lnSpc>
              <a:spcBef>
                <a:spcPts val="0"/>
              </a:spcBef>
              <a:spcAft>
                <a:spcPts val="0"/>
              </a:spcAft>
              <a:buSzPts val="1200"/>
              <a:buNone/>
            </a:pPr>
            <a:endParaRPr sz="1600"/>
          </a:p>
          <a:p>
            <a:pPr marL="152400" lvl="0" indent="0" algn="l" rtl="0">
              <a:lnSpc>
                <a:spcPct val="90000"/>
              </a:lnSpc>
              <a:spcBef>
                <a:spcPts val="0"/>
              </a:spcBef>
              <a:spcAft>
                <a:spcPts val="0"/>
              </a:spcAft>
              <a:buSzPts val="1200"/>
              <a:buNone/>
            </a:pPr>
            <a:endParaRPr sz="1600"/>
          </a:p>
          <a:p>
            <a:pPr marL="152400" lvl="0" indent="0" algn="l" rtl="0">
              <a:lnSpc>
                <a:spcPct val="100000"/>
              </a:lnSpc>
              <a:spcBef>
                <a:spcPts val="0"/>
              </a:spcBef>
              <a:spcAft>
                <a:spcPts val="0"/>
              </a:spcAft>
              <a:buSzPts val="1200"/>
              <a:buNone/>
            </a:pPr>
            <a:endParaRPr sz="1600"/>
          </a:p>
          <a:p>
            <a:pPr marL="152400" lvl="0" indent="0" algn="l" rtl="0">
              <a:lnSpc>
                <a:spcPct val="100000"/>
              </a:lnSpc>
              <a:spcBef>
                <a:spcPts val="0"/>
              </a:spcBef>
              <a:spcAft>
                <a:spcPts val="0"/>
              </a:spcAft>
              <a:buSzPts val="1200"/>
              <a:buNone/>
            </a:pPr>
            <a:endParaRPr sz="1600"/>
          </a:p>
          <a:p>
            <a:pPr marL="457200" lvl="0" indent="-304800" algn="l" rtl="0">
              <a:lnSpc>
                <a:spcPct val="100000"/>
              </a:lnSpc>
              <a:spcBef>
                <a:spcPts val="0"/>
              </a:spcBef>
              <a:spcAft>
                <a:spcPts val="0"/>
              </a:spcAft>
              <a:buSzPts val="1200"/>
              <a:buChar char="●"/>
            </a:pPr>
            <a:r>
              <a:rPr lang="en-US" sz="1600"/>
              <a:t>If and how structural and compositional social network in bilinguals modulate variability in cognitive performance.</a:t>
            </a:r>
            <a:endParaRPr/>
          </a:p>
          <a:p>
            <a:pPr marL="457200" lvl="0" indent="-228600" algn="l" rtl="0">
              <a:lnSpc>
                <a:spcPct val="100000"/>
              </a:lnSpc>
              <a:spcBef>
                <a:spcPts val="0"/>
              </a:spcBef>
              <a:spcAft>
                <a:spcPts val="0"/>
              </a:spcAft>
              <a:buSzPts val="1200"/>
              <a:buNone/>
            </a:pPr>
            <a:endParaRPr sz="1600"/>
          </a:p>
          <a:p>
            <a:pPr marL="457200" lvl="0" indent="-304800" algn="l" rtl="0">
              <a:lnSpc>
                <a:spcPct val="100000"/>
              </a:lnSpc>
              <a:spcBef>
                <a:spcPts val="0"/>
              </a:spcBef>
              <a:spcAft>
                <a:spcPts val="0"/>
              </a:spcAft>
              <a:buSzPts val="1200"/>
              <a:buChar char="●"/>
            </a:pPr>
            <a:r>
              <a:rPr lang="en-US" sz="1600"/>
              <a:t>Capture how bilinguals' language use changes over time.</a:t>
            </a:r>
            <a:endParaRPr/>
          </a:p>
          <a:p>
            <a:pPr marL="152400" lvl="0" indent="0" algn="l" rtl="0">
              <a:lnSpc>
                <a:spcPct val="100000"/>
              </a:lnSpc>
              <a:spcBef>
                <a:spcPts val="0"/>
              </a:spcBef>
              <a:spcAft>
                <a:spcPts val="0"/>
              </a:spcAft>
              <a:buSzPts val="1200"/>
              <a:buNone/>
            </a:pPr>
            <a:endParaRPr sz="1600"/>
          </a:p>
        </p:txBody>
      </p:sp>
      <p:pic>
        <p:nvPicPr>
          <p:cNvPr id="400" name="Google Shape;400;p21"/>
          <p:cNvPicPr preferRelativeResize="0"/>
          <p:nvPr/>
        </p:nvPicPr>
        <p:blipFill rotWithShape="1">
          <a:blip r:embed="rId3">
            <a:alphaModFix/>
          </a:blip>
          <a:srcRect b="29636"/>
          <a:stretch/>
        </p:blipFill>
        <p:spPr>
          <a:xfrm>
            <a:off x="3291891" y="935915"/>
            <a:ext cx="5835798" cy="2528047"/>
          </a:xfrm>
          <a:prstGeom prst="rect">
            <a:avLst/>
          </a:prstGeom>
          <a:noFill/>
          <a:ln>
            <a:noFill/>
          </a:ln>
        </p:spPr>
      </p:pic>
      <p:sp>
        <p:nvSpPr>
          <p:cNvPr id="401" name="Google Shape;401;p21"/>
          <p:cNvSpPr txBox="1"/>
          <p:nvPr/>
        </p:nvSpPr>
        <p:spPr>
          <a:xfrm>
            <a:off x="5134025" y="3545622"/>
            <a:ext cx="21515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2"/>
                </a:solidFill>
                <a:latin typeface="Arial"/>
                <a:ea typeface="Arial"/>
                <a:cs typeface="Arial"/>
                <a:sym typeface="Arial"/>
              </a:rPr>
              <a:t>Vacca et al. (2018)</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SAMPLE</a:t>
            </a:r>
            <a:endParaRPr/>
          </a:p>
        </p:txBody>
      </p:sp>
      <p:sp>
        <p:nvSpPr>
          <p:cNvPr id="407" name="Google Shape;407;p22"/>
          <p:cNvSpPr txBox="1">
            <a:spLocks noGrp="1"/>
          </p:cNvSpPr>
          <p:nvPr>
            <p:ph type="body" idx="1"/>
          </p:nvPr>
        </p:nvSpPr>
        <p:spPr>
          <a:xfrm>
            <a:off x="628650" y="1369219"/>
            <a:ext cx="7886700" cy="334263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90000"/>
              </a:lnSpc>
              <a:spcBef>
                <a:spcPts val="0"/>
              </a:spcBef>
              <a:spcAft>
                <a:spcPts val="0"/>
              </a:spcAft>
              <a:buSzPts val="1800"/>
              <a:buFont typeface="Arial"/>
              <a:buChar char="•"/>
            </a:pPr>
            <a:r>
              <a:rPr lang="en-US" sz="2500">
                <a:solidFill>
                  <a:schemeClr val="dk1"/>
                </a:solidFill>
              </a:rPr>
              <a:t>50 Spanish-English heritage speakers recruited from highly bilingual US states (California, Florida, New Mexico, Texas). Acquired both languages (English/Spanish) before the age of seven.</a:t>
            </a:r>
            <a:endParaRPr/>
          </a:p>
          <a:p>
            <a:pPr marL="0" lvl="0" indent="0" algn="l" rtl="0">
              <a:lnSpc>
                <a:spcPct val="90000"/>
              </a:lnSpc>
              <a:spcBef>
                <a:spcPts val="0"/>
              </a:spcBef>
              <a:spcAft>
                <a:spcPts val="0"/>
              </a:spcAft>
              <a:buClr>
                <a:schemeClr val="dk1"/>
              </a:buClr>
              <a:buSzPts val="2100"/>
              <a:buNone/>
            </a:pPr>
            <a:r>
              <a:rPr lang="en-US" b="1"/>
              <a:t>	</a:t>
            </a:r>
            <a:endParaRPr sz="1800">
              <a:solidFill>
                <a:schemeClr val="dk1"/>
              </a:solidFill>
            </a:endParaRPr>
          </a:p>
          <a:p>
            <a:pPr marL="431800" lvl="0" indent="-342900" algn="l" rtl="0">
              <a:lnSpc>
                <a:spcPct val="90000"/>
              </a:lnSpc>
              <a:spcBef>
                <a:spcPts val="0"/>
              </a:spcBef>
              <a:spcAft>
                <a:spcPts val="0"/>
              </a:spcAft>
              <a:buSzPts val="2200"/>
              <a:buFont typeface="Arial"/>
              <a:buChar char="•"/>
            </a:pPr>
            <a:r>
              <a:rPr lang="en-US" sz="2200">
                <a:solidFill>
                  <a:schemeClr val="dk1"/>
                </a:solidFill>
              </a:rPr>
              <a:t>Track the social network for Spanish-English heritage speakers in the US, across the lifespan</a:t>
            </a:r>
            <a:endParaRPr/>
          </a:p>
          <a:p>
            <a:pPr marL="571500" lvl="1" indent="0" algn="l" rtl="0">
              <a:lnSpc>
                <a:spcPct val="90000"/>
              </a:lnSpc>
              <a:spcBef>
                <a:spcPts val="0"/>
              </a:spcBef>
              <a:spcAft>
                <a:spcPts val="0"/>
              </a:spcAft>
              <a:buSzPts val="1800"/>
              <a:buNone/>
            </a:pPr>
            <a:r>
              <a:rPr lang="en-US" sz="1800">
                <a:solidFill>
                  <a:schemeClr val="dk1"/>
                </a:solidFill>
              </a:rPr>
              <a:t> 0 - 13 years old, 14 years old – today</a:t>
            </a:r>
            <a:endParaRPr/>
          </a:p>
          <a:p>
            <a:pPr marL="571500" lvl="1" indent="0" algn="l" rtl="0">
              <a:lnSpc>
                <a:spcPct val="90000"/>
              </a:lnSpc>
              <a:spcBef>
                <a:spcPts val="0"/>
              </a:spcBef>
              <a:spcAft>
                <a:spcPts val="0"/>
              </a:spcAft>
              <a:buSzPts val="1800"/>
              <a:buNone/>
            </a:pPr>
            <a:endParaRPr sz="1800">
              <a:solidFill>
                <a:schemeClr val="dk1"/>
              </a:solidFill>
            </a:endParaRPr>
          </a:p>
          <a:p>
            <a:pPr marL="431800" lvl="0" indent="-342900" algn="l" rtl="0">
              <a:lnSpc>
                <a:spcPct val="90000"/>
              </a:lnSpc>
              <a:spcBef>
                <a:spcPts val="0"/>
              </a:spcBef>
              <a:spcAft>
                <a:spcPts val="0"/>
              </a:spcAft>
              <a:buSzPts val="2200"/>
              <a:buFont typeface="Arial"/>
              <a:buChar char="•"/>
            </a:pPr>
            <a:r>
              <a:rPr lang="en-US" sz="2200">
                <a:solidFill>
                  <a:schemeClr val="dk1"/>
                </a:solidFill>
              </a:rPr>
              <a:t>Social network analysis to study bilingual variability</a:t>
            </a:r>
            <a:endParaRPr/>
          </a:p>
          <a:p>
            <a:pPr marL="571500" lvl="1" indent="0" algn="l" rtl="0">
              <a:lnSpc>
                <a:spcPct val="90000"/>
              </a:lnSpc>
              <a:spcBef>
                <a:spcPts val="0"/>
              </a:spcBef>
              <a:spcAft>
                <a:spcPts val="0"/>
              </a:spcAft>
              <a:buSzPts val="1800"/>
              <a:buNone/>
            </a:pPr>
            <a:r>
              <a:rPr lang="en-US" sz="1800">
                <a:solidFill>
                  <a:schemeClr val="dk1"/>
                </a:solidFill>
              </a:rPr>
              <a:t>This is a new approach since bilinguals are not static</a:t>
            </a:r>
            <a:endParaRPr/>
          </a:p>
          <a:p>
            <a:pPr marL="571500" lvl="1" indent="0" algn="l" rtl="0">
              <a:lnSpc>
                <a:spcPct val="90000"/>
              </a:lnSpc>
              <a:spcBef>
                <a:spcPts val="0"/>
              </a:spcBef>
              <a:spcAft>
                <a:spcPts val="0"/>
              </a:spcAft>
              <a:buSzPts val="1800"/>
              <a:buNone/>
            </a:pPr>
            <a:endParaRPr sz="1800">
              <a:solidFill>
                <a:schemeClr val="dk1"/>
              </a:solidFill>
            </a:endParaRPr>
          </a:p>
          <a:p>
            <a:pPr marL="457200" lvl="0" indent="-228600" algn="l" rtl="0">
              <a:lnSpc>
                <a:spcPct val="90000"/>
              </a:lnSpc>
              <a:spcBef>
                <a:spcPts val="0"/>
              </a:spcBef>
              <a:spcAft>
                <a:spcPts val="0"/>
              </a:spcAft>
              <a:buSzPts val="1800"/>
              <a:buFont typeface="Arial"/>
              <a:buNone/>
            </a:pPr>
            <a:endParaRPr sz="2500">
              <a:solidFill>
                <a:schemeClr val="dk1"/>
              </a:solidFill>
            </a:endParaRPr>
          </a:p>
          <a:p>
            <a:pPr marL="571500" lvl="1" indent="0" algn="l" rtl="0">
              <a:lnSpc>
                <a:spcPct val="90000"/>
              </a:lnSpc>
              <a:spcBef>
                <a:spcPts val="0"/>
              </a:spcBef>
              <a:spcAft>
                <a:spcPts val="0"/>
              </a:spcAft>
              <a:buSzPts val="1800"/>
              <a:buNone/>
            </a:pPr>
            <a:endParaRPr sz="1800">
              <a:solidFill>
                <a:schemeClr val="dk1"/>
              </a:solidFill>
            </a:endParaRPr>
          </a:p>
          <a:p>
            <a:pPr marL="571500" lvl="1" indent="0" algn="l" rtl="0">
              <a:lnSpc>
                <a:spcPct val="90000"/>
              </a:lnSpc>
              <a:spcBef>
                <a:spcPts val="0"/>
              </a:spcBef>
              <a:spcAft>
                <a:spcPts val="0"/>
              </a:spcAft>
              <a:buSzPts val="1800"/>
              <a:buNone/>
            </a:pP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3"/>
          <p:cNvSpPr txBox="1">
            <a:spLocks noGrp="1"/>
          </p:cNvSpPr>
          <p:nvPr>
            <p:ph type="title"/>
          </p:nvPr>
        </p:nvSpPr>
        <p:spPr>
          <a:xfrm>
            <a:off x="695549" y="37175"/>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D4383"/>
              </a:buClr>
              <a:buSzPct val="60606"/>
              <a:buNone/>
            </a:pPr>
            <a:r>
              <a:rPr lang="en-US"/>
              <a:t>INDIVIDUAL AND PERSONAL SOCIAL NETWORK </a:t>
            </a:r>
            <a:endParaRPr/>
          </a:p>
        </p:txBody>
      </p:sp>
      <p:sp>
        <p:nvSpPr>
          <p:cNvPr id="413" name="Google Shape;413;p23"/>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ctr" anchorCtr="0">
            <a:normAutofit/>
          </a:bodyPr>
          <a:lstStyle/>
          <a:p>
            <a:pPr marL="342900" lvl="1" indent="0" algn="l" rtl="0">
              <a:lnSpc>
                <a:spcPct val="90000"/>
              </a:lnSpc>
              <a:spcBef>
                <a:spcPts val="375"/>
              </a:spcBef>
              <a:spcAft>
                <a:spcPts val="0"/>
              </a:spcAft>
              <a:buClr>
                <a:schemeClr val="dk1"/>
              </a:buClr>
              <a:buSzPts val="1500"/>
              <a:buNone/>
            </a:pPr>
            <a:endParaRPr/>
          </a:p>
          <a:p>
            <a:pPr marL="0" lvl="0" indent="0" algn="l" rtl="0">
              <a:lnSpc>
                <a:spcPct val="90000"/>
              </a:lnSpc>
              <a:spcBef>
                <a:spcPts val="750"/>
              </a:spcBef>
              <a:spcAft>
                <a:spcPts val="0"/>
              </a:spcAft>
              <a:buClr>
                <a:schemeClr val="dk1"/>
              </a:buClr>
              <a:buSzPts val="2100"/>
              <a:buNone/>
            </a:pPr>
            <a:endParaRPr/>
          </a:p>
        </p:txBody>
      </p:sp>
      <p:sp>
        <p:nvSpPr>
          <p:cNvPr id="414" name="Google Shape;414;p23"/>
          <p:cNvSpPr txBox="1"/>
          <p:nvPr/>
        </p:nvSpPr>
        <p:spPr>
          <a:xfrm>
            <a:off x="628650" y="1031347"/>
            <a:ext cx="8020498" cy="416780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100"/>
              <a:buFont typeface="Arial"/>
              <a:buNone/>
            </a:pPr>
            <a:r>
              <a:rPr lang="en-US" sz="2200" b="0" i="0" u="none" strike="noStrike" cap="none">
                <a:solidFill>
                  <a:srgbClr val="000000"/>
                </a:solidFill>
                <a:latin typeface="Calibri"/>
                <a:ea typeface="Calibri"/>
                <a:cs typeface="Calibri"/>
                <a:sym typeface="Calibri"/>
              </a:rPr>
              <a:t>Social network interview via Egoweb software via virtual Zoom meeting with participant (2.5-3 hours long).</a:t>
            </a:r>
            <a:endParaRPr/>
          </a:p>
          <a:p>
            <a:pPr marL="0" marR="0" lvl="0" indent="0" algn="l" rtl="0">
              <a:lnSpc>
                <a:spcPct val="90000"/>
              </a:lnSpc>
              <a:spcBef>
                <a:spcPts val="750"/>
              </a:spcBef>
              <a:spcAft>
                <a:spcPts val="0"/>
              </a:spcAft>
              <a:buClr>
                <a:schemeClr val="dk1"/>
              </a:buClr>
              <a:buSzPts val="2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SzPts val="2100"/>
              <a:buFont typeface="Arial"/>
              <a:buNone/>
            </a:pPr>
            <a:r>
              <a:rPr lang="en-US" sz="2200" b="0" i="0" u="none" strike="noStrike" cap="none">
                <a:solidFill>
                  <a:srgbClr val="000000"/>
                </a:solidFill>
                <a:latin typeface="Calibri"/>
                <a:ea typeface="Calibri"/>
                <a:cs typeface="Calibri"/>
                <a:sym typeface="Calibri"/>
              </a:rPr>
              <a:t>-Extensive LHQ (Ego data)</a:t>
            </a:r>
            <a:endParaRPr/>
          </a:p>
          <a:p>
            <a:pPr marL="0" marR="0" lvl="0" indent="0" algn="l" rtl="0">
              <a:lnSpc>
                <a:spcPct val="90000"/>
              </a:lnSpc>
              <a:spcBef>
                <a:spcPts val="750"/>
              </a:spcBef>
              <a:spcAft>
                <a:spcPts val="0"/>
              </a:spcAft>
              <a:buClr>
                <a:schemeClr val="dk1"/>
              </a:buClr>
              <a:buSzPts val="2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SzPts val="2100"/>
              <a:buFont typeface="Arial"/>
              <a:buNone/>
            </a:pPr>
            <a:r>
              <a:rPr lang="en-US" sz="2200" b="0" i="0" u="none" strike="noStrike" cap="none">
                <a:solidFill>
                  <a:srgbClr val="000000"/>
                </a:solidFill>
                <a:latin typeface="Calibri"/>
                <a:ea typeface="Calibri"/>
                <a:cs typeface="Calibri"/>
                <a:sym typeface="Calibri"/>
              </a:rPr>
              <a:t>-Ego nominated 15 alters for the </a:t>
            </a:r>
            <a:r>
              <a:rPr lang="en-US" sz="2200" b="0" i="1" u="none" strike="noStrike" cap="none">
                <a:solidFill>
                  <a:srgbClr val="000000"/>
                </a:solidFill>
                <a:latin typeface="Calibri"/>
                <a:ea typeface="Calibri"/>
                <a:cs typeface="Calibri"/>
                <a:sym typeface="Calibri"/>
              </a:rPr>
              <a:t>early</a:t>
            </a:r>
            <a:r>
              <a:rPr lang="en-US" sz="2200" b="0" i="0" u="none" strike="noStrike" cap="none">
                <a:solidFill>
                  <a:srgbClr val="000000"/>
                </a:solidFill>
                <a:latin typeface="Calibri"/>
                <a:ea typeface="Calibri"/>
                <a:cs typeface="Calibri"/>
                <a:sym typeface="Calibri"/>
              </a:rPr>
              <a:t> part of life with whom they communicated regularly (5 family members, 5 friends, 5 schoolmates)</a:t>
            </a:r>
            <a:endParaRPr/>
          </a:p>
          <a:p>
            <a:pPr marL="0" marR="0" lvl="0" indent="0" algn="l" rtl="0">
              <a:lnSpc>
                <a:spcPct val="90000"/>
              </a:lnSpc>
              <a:spcBef>
                <a:spcPts val="750"/>
              </a:spcBef>
              <a:spcAft>
                <a:spcPts val="0"/>
              </a:spcAft>
              <a:buClr>
                <a:schemeClr val="dk1"/>
              </a:buClr>
              <a:buSzPts val="2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SzPts val="2100"/>
              <a:buFont typeface="Arial"/>
              <a:buNone/>
            </a:pPr>
            <a:r>
              <a:rPr lang="en-US" sz="2200" b="0" i="0" u="none" strike="noStrike" cap="none">
                <a:solidFill>
                  <a:srgbClr val="000000"/>
                </a:solidFill>
                <a:latin typeface="Calibri"/>
                <a:ea typeface="Calibri"/>
                <a:cs typeface="Calibri"/>
                <a:sym typeface="Calibri"/>
              </a:rPr>
              <a:t>-Ego responded to a series of questions on alters and alter-alter language behavior.</a:t>
            </a:r>
            <a:endParaRPr/>
          </a:p>
          <a:p>
            <a:pPr marL="0" marR="0" lvl="0" indent="0" algn="l" rtl="0">
              <a:lnSpc>
                <a:spcPct val="90000"/>
              </a:lnSpc>
              <a:spcBef>
                <a:spcPts val="750"/>
              </a:spcBef>
              <a:spcAft>
                <a:spcPts val="0"/>
              </a:spcAft>
              <a:buClr>
                <a:schemeClr val="dk1"/>
              </a:buClr>
              <a:buSzPts val="2100"/>
              <a:buFont typeface="Arial"/>
              <a:buNone/>
            </a:pPr>
            <a:endParaRPr sz="700" b="0" i="0" u="none" strike="noStrike" cap="none">
              <a:solidFill>
                <a:srgbClr val="000000"/>
              </a:solidFill>
              <a:latin typeface="Calibri"/>
              <a:ea typeface="Calibri"/>
              <a:cs typeface="Calibri"/>
              <a:sym typeface="Calibri"/>
            </a:endParaRPr>
          </a:p>
          <a:p>
            <a:pPr marL="0" marR="0" lvl="0" indent="0" algn="l" rtl="0">
              <a:lnSpc>
                <a:spcPct val="90000"/>
              </a:lnSpc>
              <a:spcBef>
                <a:spcPts val="750"/>
              </a:spcBef>
              <a:spcAft>
                <a:spcPts val="0"/>
              </a:spcAft>
              <a:buClr>
                <a:schemeClr val="dk1"/>
              </a:buClr>
              <a:buSzPts val="2100"/>
              <a:buFont typeface="Arial"/>
              <a:buNone/>
            </a:pPr>
            <a:r>
              <a:rPr lang="en-US" sz="2200" b="0" i="0" u="none" strike="noStrike" cap="none">
                <a:solidFill>
                  <a:srgbClr val="000000"/>
                </a:solidFill>
                <a:latin typeface="Calibri"/>
                <a:ea typeface="Calibri"/>
                <a:cs typeface="Calibri"/>
                <a:sym typeface="Calibri"/>
              </a:rPr>
              <a:t>-The interview replicated for the second part of life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24"/>
          <p:cNvPicPr preferRelativeResize="0"/>
          <p:nvPr/>
        </p:nvPicPr>
        <p:blipFill rotWithShape="1">
          <a:blip r:embed="rId3">
            <a:alphaModFix/>
          </a:blip>
          <a:srcRect/>
          <a:stretch/>
        </p:blipFill>
        <p:spPr>
          <a:xfrm>
            <a:off x="3272100" y="152400"/>
            <a:ext cx="5719498" cy="2893642"/>
          </a:xfrm>
          <a:prstGeom prst="rect">
            <a:avLst/>
          </a:prstGeom>
          <a:noFill/>
          <a:ln>
            <a:noFill/>
          </a:ln>
        </p:spPr>
      </p:pic>
      <p:pic>
        <p:nvPicPr>
          <p:cNvPr id="420" name="Google Shape;420;p24"/>
          <p:cNvPicPr preferRelativeResize="0"/>
          <p:nvPr/>
        </p:nvPicPr>
        <p:blipFill rotWithShape="1">
          <a:blip r:embed="rId4">
            <a:alphaModFix/>
          </a:blip>
          <a:srcRect/>
          <a:stretch/>
        </p:blipFill>
        <p:spPr>
          <a:xfrm>
            <a:off x="1640199" y="3215200"/>
            <a:ext cx="7072376" cy="177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COGNITIVE MEASURES</a:t>
            </a:r>
            <a:endParaRPr/>
          </a:p>
        </p:txBody>
      </p:sp>
      <p:sp>
        <p:nvSpPr>
          <p:cNvPr id="426" name="Google Shape;426;p25"/>
          <p:cNvSpPr txBox="1">
            <a:spLocks noGrp="1"/>
          </p:cNvSpPr>
          <p:nvPr>
            <p:ph type="body" idx="1"/>
          </p:nvPr>
        </p:nvSpPr>
        <p:spPr>
          <a:xfrm>
            <a:off x="628650" y="1369219"/>
            <a:ext cx="7886700" cy="3075190"/>
          </a:xfrm>
          <a:prstGeom prst="rect">
            <a:avLst/>
          </a:prstGeom>
          <a:noFill/>
          <a:ln>
            <a:noFill/>
          </a:ln>
        </p:spPr>
        <p:txBody>
          <a:bodyPr spcFirstLastPara="1" wrap="square" lIns="91425" tIns="91425" rIns="91425" bIns="91425" anchor="t" anchorCtr="0">
            <a:normAutofit/>
          </a:bodyPr>
          <a:lstStyle/>
          <a:p>
            <a:pPr marL="571500" lvl="1" indent="0" algn="l" rtl="0">
              <a:lnSpc>
                <a:spcPct val="90000"/>
              </a:lnSpc>
              <a:spcBef>
                <a:spcPts val="0"/>
              </a:spcBef>
              <a:spcAft>
                <a:spcPts val="0"/>
              </a:spcAft>
              <a:buSzPts val="1800"/>
              <a:buNone/>
            </a:pPr>
            <a:endParaRPr sz="1800">
              <a:solidFill>
                <a:schemeClr val="dk1"/>
              </a:solidFill>
            </a:endParaRPr>
          </a:p>
          <a:p>
            <a:pPr marL="457200" lvl="0" indent="-368300" algn="l" rtl="0">
              <a:lnSpc>
                <a:spcPct val="90000"/>
              </a:lnSpc>
              <a:spcBef>
                <a:spcPts val="0"/>
              </a:spcBef>
              <a:spcAft>
                <a:spcPts val="0"/>
              </a:spcAft>
              <a:buSzPts val="2200"/>
              <a:buFont typeface="Arial"/>
              <a:buChar char="●"/>
            </a:pPr>
            <a:r>
              <a:rPr lang="en-US" sz="2200">
                <a:solidFill>
                  <a:schemeClr val="dk1"/>
                </a:solidFill>
              </a:rPr>
              <a:t>Participants completed three cognitive control tasks (</a:t>
            </a:r>
            <a:r>
              <a:rPr lang="en-US" sz="2400">
                <a:solidFill>
                  <a:schemeClr val="dk1"/>
                </a:solidFill>
              </a:rPr>
              <a:t>Tatool software (Von Bastian et al., 2013)</a:t>
            </a:r>
            <a:endParaRPr/>
          </a:p>
          <a:p>
            <a:pPr marL="88900" lvl="0" indent="0" algn="l" rtl="0">
              <a:lnSpc>
                <a:spcPct val="90000"/>
              </a:lnSpc>
              <a:spcBef>
                <a:spcPts val="0"/>
              </a:spcBef>
              <a:spcAft>
                <a:spcPts val="0"/>
              </a:spcAft>
              <a:buSzPts val="2200"/>
              <a:buNone/>
            </a:pPr>
            <a:endParaRPr sz="2200">
              <a:solidFill>
                <a:schemeClr val="dk1"/>
              </a:solidFill>
            </a:endParaRPr>
          </a:p>
          <a:p>
            <a:pPr marL="571500" lvl="1" indent="0" algn="l" rtl="0">
              <a:lnSpc>
                <a:spcPct val="90000"/>
              </a:lnSpc>
              <a:spcBef>
                <a:spcPts val="0"/>
              </a:spcBef>
              <a:spcAft>
                <a:spcPts val="0"/>
              </a:spcAft>
              <a:buSzPts val="1800"/>
              <a:buNone/>
            </a:pPr>
            <a:r>
              <a:rPr lang="en-US" sz="2000">
                <a:solidFill>
                  <a:schemeClr val="dk1"/>
                </a:solidFill>
              </a:rPr>
              <a:t>	Stroop		    Flanker 		  Simon</a:t>
            </a:r>
            <a:endParaRPr sz="2000">
              <a:solidFill>
                <a:schemeClr val="dk1"/>
              </a:solidFill>
            </a:endParaRPr>
          </a:p>
        </p:txBody>
      </p:sp>
      <p:pic>
        <p:nvPicPr>
          <p:cNvPr id="427" name="Google Shape;427;p25"/>
          <p:cNvPicPr preferRelativeResize="0"/>
          <p:nvPr/>
        </p:nvPicPr>
        <p:blipFill rotWithShape="1">
          <a:blip r:embed="rId3">
            <a:alphaModFix/>
          </a:blip>
          <a:srcRect/>
          <a:stretch/>
        </p:blipFill>
        <p:spPr>
          <a:xfrm>
            <a:off x="1065008" y="3039209"/>
            <a:ext cx="1760220" cy="1212596"/>
          </a:xfrm>
          <a:prstGeom prst="rect">
            <a:avLst/>
          </a:prstGeom>
          <a:noFill/>
          <a:ln>
            <a:noFill/>
          </a:ln>
        </p:spPr>
      </p:pic>
      <p:pic>
        <p:nvPicPr>
          <p:cNvPr id="428" name="Google Shape;428;p25"/>
          <p:cNvPicPr preferRelativeResize="0"/>
          <p:nvPr/>
        </p:nvPicPr>
        <p:blipFill rotWithShape="1">
          <a:blip r:embed="rId4">
            <a:alphaModFix/>
          </a:blip>
          <a:srcRect/>
          <a:stretch/>
        </p:blipFill>
        <p:spPr>
          <a:xfrm>
            <a:off x="2921006" y="3002254"/>
            <a:ext cx="2487814" cy="1257157"/>
          </a:xfrm>
          <a:prstGeom prst="rect">
            <a:avLst/>
          </a:prstGeom>
          <a:noFill/>
          <a:ln>
            <a:noFill/>
          </a:ln>
        </p:spPr>
      </p:pic>
      <p:pic>
        <p:nvPicPr>
          <p:cNvPr id="429" name="Google Shape;429;p25"/>
          <p:cNvPicPr preferRelativeResize="0"/>
          <p:nvPr/>
        </p:nvPicPr>
        <p:blipFill rotWithShape="1">
          <a:blip r:embed="rId5">
            <a:alphaModFix/>
          </a:blip>
          <a:srcRect/>
          <a:stretch/>
        </p:blipFill>
        <p:spPr>
          <a:xfrm>
            <a:off x="5446480" y="2956356"/>
            <a:ext cx="2276840" cy="13678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ANALYSIS</a:t>
            </a:r>
            <a:endParaRPr/>
          </a:p>
        </p:txBody>
      </p:sp>
      <p:sp>
        <p:nvSpPr>
          <p:cNvPr id="435" name="Google Shape;435;p26"/>
          <p:cNvSpPr/>
          <p:nvPr/>
        </p:nvSpPr>
        <p:spPr>
          <a:xfrm>
            <a:off x="6869283" y="1059430"/>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LANGUAGE ENTROPY</a:t>
            </a:r>
            <a:endParaRPr sz="1300" b="1" i="0" u="none" strike="noStrike" cap="none">
              <a:solidFill>
                <a:schemeClr val="dk1"/>
              </a:solidFill>
              <a:latin typeface="Calibri"/>
              <a:ea typeface="Calibri"/>
              <a:cs typeface="Calibri"/>
              <a:sym typeface="Calibri"/>
            </a:endParaRPr>
          </a:p>
        </p:txBody>
      </p:sp>
      <p:sp>
        <p:nvSpPr>
          <p:cNvPr id="436" name="Google Shape;436;p26"/>
          <p:cNvSpPr/>
          <p:nvPr/>
        </p:nvSpPr>
        <p:spPr>
          <a:xfrm>
            <a:off x="3725038" y="1059429"/>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BETWEENNESS</a:t>
            </a:r>
            <a:endParaRPr sz="1300" b="1" i="0" u="none" strike="noStrike" cap="none">
              <a:solidFill>
                <a:schemeClr val="dk1"/>
              </a:solidFill>
              <a:latin typeface="Calibri"/>
              <a:ea typeface="Calibri"/>
              <a:cs typeface="Calibri"/>
              <a:sym typeface="Calibri"/>
            </a:endParaRPr>
          </a:p>
        </p:txBody>
      </p:sp>
      <p:sp>
        <p:nvSpPr>
          <p:cNvPr id="437" name="Google Shape;437;p26"/>
          <p:cNvSpPr/>
          <p:nvPr/>
        </p:nvSpPr>
        <p:spPr>
          <a:xfrm>
            <a:off x="628650" y="1059428"/>
            <a:ext cx="1770305"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DENSITY</a:t>
            </a:r>
            <a:endParaRPr/>
          </a:p>
        </p:txBody>
      </p:sp>
      <p:grpSp>
        <p:nvGrpSpPr>
          <p:cNvPr id="438" name="Google Shape;438;p26"/>
          <p:cNvGrpSpPr/>
          <p:nvPr/>
        </p:nvGrpSpPr>
        <p:grpSpPr>
          <a:xfrm rot="4407174">
            <a:off x="2701527" y="151239"/>
            <a:ext cx="715216" cy="932162"/>
            <a:chOff x="-901" y="0"/>
            <a:chExt cx="1356260" cy="1767653"/>
          </a:xfrm>
        </p:grpSpPr>
        <p:sp>
          <p:nvSpPr>
            <p:cNvPr id="439" name="Google Shape;439;p26"/>
            <p:cNvSpPr/>
            <p:nvPr/>
          </p:nvSpPr>
          <p:spPr>
            <a:xfrm rot="-5400000">
              <a:off x="677691" y="162624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40" name="Google Shape;440;p26"/>
            <p:cNvSpPr/>
            <p:nvPr/>
          </p:nvSpPr>
          <p:spPr>
            <a:xfrm rot="-5400000">
              <a:off x="678544" y="1045223"/>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41" name="Google Shape;441;p26"/>
            <p:cNvSpPr/>
            <p:nvPr/>
          </p:nvSpPr>
          <p:spPr>
            <a:xfrm rot="-5400000">
              <a:off x="151546" y="1350441"/>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42" name="Google Shape;442;p26"/>
            <p:cNvSpPr/>
            <p:nvPr/>
          </p:nvSpPr>
          <p:spPr>
            <a:xfrm rot="-5400000">
              <a:off x="558317" y="46249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43" name="Google Shape;443;p26"/>
            <p:cNvSpPr/>
            <p:nvPr/>
          </p:nvSpPr>
          <p:spPr>
            <a:xfrm rot="-5400000">
              <a:off x="1213951" y="104437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44" name="Google Shape;444;p26"/>
            <p:cNvCxnSpPr>
              <a:stCxn id="441" idx="0"/>
              <a:endCxn id="440" idx="0"/>
            </p:cNvCxnSpPr>
            <p:nvPr/>
          </p:nvCxnSpPr>
          <p:spPr>
            <a:xfrm rot="-4407178">
              <a:off x="193363" y="1059084"/>
              <a:ext cx="443466" cy="418121"/>
            </a:xfrm>
            <a:prstGeom prst="straightConnector1">
              <a:avLst/>
            </a:prstGeom>
            <a:noFill/>
            <a:ln w="25400" cap="flat" cmpd="sng">
              <a:solidFill>
                <a:srgbClr val="011993"/>
              </a:solidFill>
              <a:prstDash val="solid"/>
              <a:miter lim="400000"/>
              <a:headEnd type="none" w="sm" len="sm"/>
              <a:tailEnd type="none" w="sm" len="sm"/>
            </a:ln>
          </p:spPr>
        </p:cxnSp>
        <p:cxnSp>
          <p:nvCxnSpPr>
            <p:cNvPr id="445" name="Google Shape;445;p26"/>
            <p:cNvCxnSpPr>
              <a:stCxn id="440" idx="0"/>
              <a:endCxn id="443" idx="0"/>
            </p:cNvCxnSpPr>
            <p:nvPr/>
          </p:nvCxnSpPr>
          <p:spPr>
            <a:xfrm rot="-4405174">
              <a:off x="870075" y="858456"/>
              <a:ext cx="152438" cy="513234"/>
            </a:xfrm>
            <a:prstGeom prst="straightConnector1">
              <a:avLst/>
            </a:prstGeom>
            <a:noFill/>
            <a:ln w="25400" cap="flat" cmpd="sng">
              <a:solidFill>
                <a:srgbClr val="011993"/>
              </a:solidFill>
              <a:prstDash val="solid"/>
              <a:miter lim="400000"/>
              <a:headEnd type="none" w="sm" len="sm"/>
              <a:tailEnd type="none" w="sm" len="sm"/>
            </a:ln>
          </p:spPr>
        </p:cxnSp>
        <p:sp>
          <p:nvSpPr>
            <p:cNvPr id="446" name="Google Shape;446;p26"/>
            <p:cNvSpPr/>
            <p:nvPr/>
          </p:nvSpPr>
          <p:spPr>
            <a:xfrm rot="-5400000">
              <a:off x="-1" y="294015"/>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47" name="Google Shape;447;p26"/>
            <p:cNvSpPr/>
            <p:nvPr/>
          </p:nvSpPr>
          <p:spPr>
            <a:xfrm rot="-5400000">
              <a:off x="677691" y="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48" name="Google Shape;448;p26"/>
            <p:cNvCxnSpPr>
              <a:stCxn id="446" idx="0"/>
              <a:endCxn id="442" idx="0"/>
            </p:cNvCxnSpPr>
            <p:nvPr/>
          </p:nvCxnSpPr>
          <p:spPr>
            <a:xfrm rot="-4484693" flipH="1">
              <a:off x="277439" y="156928"/>
              <a:ext cx="3421" cy="583376"/>
            </a:xfrm>
            <a:prstGeom prst="straightConnector1">
              <a:avLst/>
            </a:prstGeom>
            <a:noFill/>
            <a:ln w="25400" cap="flat" cmpd="sng">
              <a:solidFill>
                <a:srgbClr val="011993"/>
              </a:solidFill>
              <a:prstDash val="solid"/>
              <a:miter lim="400000"/>
              <a:headEnd type="none" w="sm" len="sm"/>
              <a:tailEnd type="none" w="sm" len="sm"/>
            </a:ln>
          </p:spPr>
        </p:cxnSp>
        <p:cxnSp>
          <p:nvCxnSpPr>
            <p:cNvPr id="449" name="Google Shape;449;p26"/>
            <p:cNvCxnSpPr>
              <a:stCxn id="447" idx="0"/>
              <a:endCxn id="442" idx="0"/>
            </p:cNvCxnSpPr>
            <p:nvPr/>
          </p:nvCxnSpPr>
          <p:spPr>
            <a:xfrm rot="-4407359" flipH="1">
              <a:off x="379362" y="293262"/>
              <a:ext cx="477258" cy="17184"/>
            </a:xfrm>
            <a:prstGeom prst="straightConnector1">
              <a:avLst/>
            </a:prstGeom>
            <a:noFill/>
            <a:ln w="25400" cap="flat" cmpd="sng">
              <a:solidFill>
                <a:srgbClr val="011993"/>
              </a:solidFill>
              <a:prstDash val="solid"/>
              <a:miter lim="400000"/>
              <a:headEnd type="none" w="sm" len="sm"/>
              <a:tailEnd type="none" w="sm" len="sm"/>
            </a:ln>
          </p:spPr>
        </p:cxnSp>
        <p:cxnSp>
          <p:nvCxnSpPr>
            <p:cNvPr id="450" name="Google Shape;450;p26"/>
            <p:cNvCxnSpPr>
              <a:stCxn id="440" idx="0"/>
              <a:endCxn id="439" idx="0"/>
            </p:cNvCxnSpPr>
            <p:nvPr/>
          </p:nvCxnSpPr>
          <p:spPr>
            <a:xfrm rot="-4406719" flipH="1">
              <a:off x="399078" y="1323590"/>
              <a:ext cx="558031" cy="164967"/>
            </a:xfrm>
            <a:prstGeom prst="straightConnector1">
              <a:avLst/>
            </a:prstGeom>
            <a:noFill/>
            <a:ln w="25400" cap="flat" cmpd="sng">
              <a:solidFill>
                <a:srgbClr val="011993"/>
              </a:solidFill>
              <a:prstDash val="solid"/>
              <a:miter lim="400000"/>
              <a:headEnd type="none" w="sm" len="sm"/>
              <a:tailEnd type="none" w="sm" len="sm"/>
            </a:ln>
          </p:spPr>
        </p:cxnSp>
        <p:cxnSp>
          <p:nvCxnSpPr>
            <p:cNvPr id="451" name="Google Shape;451;p26"/>
            <p:cNvCxnSpPr>
              <a:stCxn id="441" idx="0"/>
              <a:endCxn id="439" idx="0"/>
            </p:cNvCxnSpPr>
            <p:nvPr/>
          </p:nvCxnSpPr>
          <p:spPr>
            <a:xfrm rot="-4404943" flipH="1">
              <a:off x="357363" y="1267494"/>
              <a:ext cx="114566" cy="583003"/>
            </a:xfrm>
            <a:prstGeom prst="straightConnector1">
              <a:avLst/>
            </a:prstGeom>
            <a:noFill/>
            <a:ln w="25400" cap="flat" cmpd="sng">
              <a:solidFill>
                <a:srgbClr val="011993"/>
              </a:solidFill>
              <a:prstDash val="solid"/>
              <a:miter lim="400000"/>
              <a:headEnd type="none" w="sm" len="sm"/>
              <a:tailEnd type="none" w="sm" len="sm"/>
            </a:ln>
          </p:spPr>
        </p:cxnSp>
        <p:cxnSp>
          <p:nvCxnSpPr>
            <p:cNvPr id="452" name="Google Shape;452;p26"/>
            <p:cNvCxnSpPr>
              <a:stCxn id="440" idx="0"/>
              <a:endCxn id="442" idx="0"/>
            </p:cNvCxnSpPr>
            <p:nvPr/>
          </p:nvCxnSpPr>
          <p:spPr>
            <a:xfrm rot="6392710" flipH="1">
              <a:off x="356605" y="683546"/>
              <a:ext cx="523578" cy="281056"/>
            </a:xfrm>
            <a:prstGeom prst="straightConnector1">
              <a:avLst/>
            </a:prstGeom>
            <a:noFill/>
            <a:ln w="25400" cap="flat" cmpd="sng">
              <a:solidFill>
                <a:srgbClr val="011993"/>
              </a:solidFill>
              <a:prstDash val="solid"/>
              <a:miter lim="400000"/>
              <a:headEnd type="none" w="sm" len="sm"/>
              <a:tailEnd type="none" w="sm" len="sm"/>
            </a:ln>
          </p:spPr>
        </p:cxnSp>
      </p:grpSp>
      <p:sp>
        <p:nvSpPr>
          <p:cNvPr id="453" name="Google Shape;453;p26"/>
          <p:cNvSpPr/>
          <p:nvPr/>
        </p:nvSpPr>
        <p:spPr>
          <a:xfrm>
            <a:off x="6795768" y="3094427"/>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Higher entropy =&gt; more complexity/variability in bilingual language use.  </a:t>
            </a:r>
            <a:endParaRPr/>
          </a:p>
        </p:txBody>
      </p:sp>
      <p:sp>
        <p:nvSpPr>
          <p:cNvPr id="454" name="Google Shape;454;p26"/>
          <p:cNvSpPr/>
          <p:nvPr/>
        </p:nvSpPr>
        <p:spPr>
          <a:xfrm>
            <a:off x="3651523" y="3094426"/>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General measure of centrality:</a:t>
            </a:r>
            <a:endParaRPr/>
          </a:p>
          <a:p>
            <a:pPr marL="0" marR="0" lvl="0" indent="0" algn="ctr"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Higher scores for  betweenness =&gt; higher drivers of communication</a:t>
            </a:r>
            <a:endParaRPr sz="1200" b="1" i="0" u="none" strike="noStrike" cap="none">
              <a:solidFill>
                <a:schemeClr val="dk1"/>
              </a:solidFill>
              <a:latin typeface="Calibri"/>
              <a:ea typeface="Calibri"/>
              <a:cs typeface="Calibri"/>
              <a:sym typeface="Calibri"/>
            </a:endParaRPr>
          </a:p>
        </p:txBody>
      </p:sp>
      <p:sp>
        <p:nvSpPr>
          <p:cNvPr id="455" name="Google Shape;455;p26"/>
          <p:cNvSpPr/>
          <p:nvPr/>
        </p:nvSpPr>
        <p:spPr>
          <a:xfrm>
            <a:off x="555135" y="3094425"/>
            <a:ext cx="1770305"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Higher density =&gt;</a:t>
            </a:r>
            <a:endParaRPr/>
          </a:p>
          <a:p>
            <a:pPr marL="0" marR="0" lvl="0" indent="0" algn="l"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higher language use with the ego in the network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ANALYSIS</a:t>
            </a:r>
            <a:endParaRPr/>
          </a:p>
        </p:txBody>
      </p:sp>
      <p:grpSp>
        <p:nvGrpSpPr>
          <p:cNvPr id="461" name="Google Shape;461;p27"/>
          <p:cNvGrpSpPr/>
          <p:nvPr/>
        </p:nvGrpSpPr>
        <p:grpSpPr>
          <a:xfrm rot="4407174">
            <a:off x="2701527" y="151239"/>
            <a:ext cx="715216" cy="932162"/>
            <a:chOff x="-901" y="0"/>
            <a:chExt cx="1356260" cy="1767653"/>
          </a:xfrm>
        </p:grpSpPr>
        <p:sp>
          <p:nvSpPr>
            <p:cNvPr id="462" name="Google Shape;462;p27"/>
            <p:cNvSpPr/>
            <p:nvPr/>
          </p:nvSpPr>
          <p:spPr>
            <a:xfrm rot="-5400000">
              <a:off x="677691" y="162624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63" name="Google Shape;463;p27"/>
            <p:cNvSpPr/>
            <p:nvPr/>
          </p:nvSpPr>
          <p:spPr>
            <a:xfrm rot="-5400000">
              <a:off x="678544" y="1045223"/>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64" name="Google Shape;464;p27"/>
            <p:cNvSpPr/>
            <p:nvPr/>
          </p:nvSpPr>
          <p:spPr>
            <a:xfrm rot="-5400000">
              <a:off x="151546" y="1350441"/>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65" name="Google Shape;465;p27"/>
            <p:cNvSpPr/>
            <p:nvPr/>
          </p:nvSpPr>
          <p:spPr>
            <a:xfrm rot="-5400000">
              <a:off x="558317" y="46249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66" name="Google Shape;466;p27"/>
            <p:cNvSpPr/>
            <p:nvPr/>
          </p:nvSpPr>
          <p:spPr>
            <a:xfrm rot="-5400000">
              <a:off x="1213951" y="104437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67" name="Google Shape;467;p27"/>
            <p:cNvCxnSpPr>
              <a:stCxn id="464" idx="0"/>
              <a:endCxn id="463" idx="0"/>
            </p:cNvCxnSpPr>
            <p:nvPr/>
          </p:nvCxnSpPr>
          <p:spPr>
            <a:xfrm rot="-4407178">
              <a:off x="193363" y="1059084"/>
              <a:ext cx="443466" cy="418121"/>
            </a:xfrm>
            <a:prstGeom prst="straightConnector1">
              <a:avLst/>
            </a:prstGeom>
            <a:noFill/>
            <a:ln w="25400" cap="flat" cmpd="sng">
              <a:solidFill>
                <a:srgbClr val="011993"/>
              </a:solidFill>
              <a:prstDash val="solid"/>
              <a:miter lim="400000"/>
              <a:headEnd type="none" w="sm" len="sm"/>
              <a:tailEnd type="none" w="sm" len="sm"/>
            </a:ln>
          </p:spPr>
        </p:cxnSp>
        <p:cxnSp>
          <p:nvCxnSpPr>
            <p:cNvPr id="468" name="Google Shape;468;p27"/>
            <p:cNvCxnSpPr>
              <a:stCxn id="463" idx="0"/>
              <a:endCxn id="466" idx="0"/>
            </p:cNvCxnSpPr>
            <p:nvPr/>
          </p:nvCxnSpPr>
          <p:spPr>
            <a:xfrm rot="-4405174">
              <a:off x="870075" y="858456"/>
              <a:ext cx="152438" cy="513234"/>
            </a:xfrm>
            <a:prstGeom prst="straightConnector1">
              <a:avLst/>
            </a:prstGeom>
            <a:noFill/>
            <a:ln w="25400" cap="flat" cmpd="sng">
              <a:solidFill>
                <a:srgbClr val="011993"/>
              </a:solidFill>
              <a:prstDash val="solid"/>
              <a:miter lim="400000"/>
              <a:headEnd type="none" w="sm" len="sm"/>
              <a:tailEnd type="none" w="sm" len="sm"/>
            </a:ln>
          </p:spPr>
        </p:cxnSp>
        <p:sp>
          <p:nvSpPr>
            <p:cNvPr id="469" name="Google Shape;469;p27"/>
            <p:cNvSpPr/>
            <p:nvPr/>
          </p:nvSpPr>
          <p:spPr>
            <a:xfrm rot="-5400000">
              <a:off x="-1" y="294015"/>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70" name="Google Shape;470;p27"/>
            <p:cNvSpPr/>
            <p:nvPr/>
          </p:nvSpPr>
          <p:spPr>
            <a:xfrm rot="-5400000">
              <a:off x="677691" y="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71" name="Google Shape;471;p27"/>
            <p:cNvCxnSpPr>
              <a:stCxn id="469" idx="0"/>
              <a:endCxn id="465" idx="0"/>
            </p:cNvCxnSpPr>
            <p:nvPr/>
          </p:nvCxnSpPr>
          <p:spPr>
            <a:xfrm rot="-4484693" flipH="1">
              <a:off x="277439" y="156928"/>
              <a:ext cx="3421" cy="583376"/>
            </a:xfrm>
            <a:prstGeom prst="straightConnector1">
              <a:avLst/>
            </a:prstGeom>
            <a:noFill/>
            <a:ln w="25400" cap="flat" cmpd="sng">
              <a:solidFill>
                <a:srgbClr val="011993"/>
              </a:solidFill>
              <a:prstDash val="solid"/>
              <a:miter lim="400000"/>
              <a:headEnd type="none" w="sm" len="sm"/>
              <a:tailEnd type="none" w="sm" len="sm"/>
            </a:ln>
          </p:spPr>
        </p:cxnSp>
        <p:cxnSp>
          <p:nvCxnSpPr>
            <p:cNvPr id="472" name="Google Shape;472;p27"/>
            <p:cNvCxnSpPr>
              <a:stCxn id="470" idx="0"/>
              <a:endCxn id="465" idx="0"/>
            </p:cNvCxnSpPr>
            <p:nvPr/>
          </p:nvCxnSpPr>
          <p:spPr>
            <a:xfrm rot="-4407359" flipH="1">
              <a:off x="379362" y="293262"/>
              <a:ext cx="477258" cy="17184"/>
            </a:xfrm>
            <a:prstGeom prst="straightConnector1">
              <a:avLst/>
            </a:prstGeom>
            <a:noFill/>
            <a:ln w="25400" cap="flat" cmpd="sng">
              <a:solidFill>
                <a:srgbClr val="011993"/>
              </a:solidFill>
              <a:prstDash val="solid"/>
              <a:miter lim="400000"/>
              <a:headEnd type="none" w="sm" len="sm"/>
              <a:tailEnd type="none" w="sm" len="sm"/>
            </a:ln>
          </p:spPr>
        </p:cxnSp>
        <p:cxnSp>
          <p:nvCxnSpPr>
            <p:cNvPr id="473" name="Google Shape;473;p27"/>
            <p:cNvCxnSpPr>
              <a:stCxn id="463" idx="0"/>
              <a:endCxn id="462" idx="0"/>
            </p:cNvCxnSpPr>
            <p:nvPr/>
          </p:nvCxnSpPr>
          <p:spPr>
            <a:xfrm rot="-4406719" flipH="1">
              <a:off x="399078" y="1323590"/>
              <a:ext cx="558031" cy="164967"/>
            </a:xfrm>
            <a:prstGeom prst="straightConnector1">
              <a:avLst/>
            </a:prstGeom>
            <a:noFill/>
            <a:ln w="25400" cap="flat" cmpd="sng">
              <a:solidFill>
                <a:srgbClr val="011993"/>
              </a:solidFill>
              <a:prstDash val="solid"/>
              <a:miter lim="400000"/>
              <a:headEnd type="none" w="sm" len="sm"/>
              <a:tailEnd type="none" w="sm" len="sm"/>
            </a:ln>
          </p:spPr>
        </p:cxnSp>
        <p:cxnSp>
          <p:nvCxnSpPr>
            <p:cNvPr id="474" name="Google Shape;474;p27"/>
            <p:cNvCxnSpPr>
              <a:stCxn id="464" idx="0"/>
              <a:endCxn id="462" idx="0"/>
            </p:cNvCxnSpPr>
            <p:nvPr/>
          </p:nvCxnSpPr>
          <p:spPr>
            <a:xfrm rot="-4404943" flipH="1">
              <a:off x="357363" y="1267494"/>
              <a:ext cx="114566" cy="583003"/>
            </a:xfrm>
            <a:prstGeom prst="straightConnector1">
              <a:avLst/>
            </a:prstGeom>
            <a:noFill/>
            <a:ln w="25400" cap="flat" cmpd="sng">
              <a:solidFill>
                <a:srgbClr val="011993"/>
              </a:solidFill>
              <a:prstDash val="solid"/>
              <a:miter lim="400000"/>
              <a:headEnd type="none" w="sm" len="sm"/>
              <a:tailEnd type="none" w="sm" len="sm"/>
            </a:ln>
          </p:spPr>
        </p:cxnSp>
        <p:cxnSp>
          <p:nvCxnSpPr>
            <p:cNvPr id="475" name="Google Shape;475;p27"/>
            <p:cNvCxnSpPr>
              <a:stCxn id="463" idx="0"/>
              <a:endCxn id="465" idx="0"/>
            </p:cNvCxnSpPr>
            <p:nvPr/>
          </p:nvCxnSpPr>
          <p:spPr>
            <a:xfrm rot="6392710" flipH="1">
              <a:off x="356605" y="683546"/>
              <a:ext cx="523578" cy="281056"/>
            </a:xfrm>
            <a:prstGeom prst="straightConnector1">
              <a:avLst/>
            </a:prstGeom>
            <a:noFill/>
            <a:ln w="25400" cap="flat" cmpd="sng">
              <a:solidFill>
                <a:srgbClr val="011993"/>
              </a:solidFill>
              <a:prstDash val="solid"/>
              <a:miter lim="400000"/>
              <a:headEnd type="none" w="sm" len="sm"/>
              <a:tailEnd type="none" w="sm" len="sm"/>
            </a:ln>
          </p:spPr>
        </p:cxnSp>
      </p:grpSp>
      <p:sp>
        <p:nvSpPr>
          <p:cNvPr id="476" name="Google Shape;476;p27"/>
          <p:cNvSpPr/>
          <p:nvPr/>
        </p:nvSpPr>
        <p:spPr>
          <a:xfrm>
            <a:off x="5634945" y="1005468"/>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LANGUAGE ENTROPY</a:t>
            </a:r>
            <a:endParaRPr sz="1300" b="1" i="0" u="none" strike="noStrike" cap="none">
              <a:solidFill>
                <a:schemeClr val="dk1"/>
              </a:solidFill>
              <a:latin typeface="Calibri"/>
              <a:ea typeface="Calibri"/>
              <a:cs typeface="Calibri"/>
              <a:sym typeface="Calibri"/>
            </a:endParaRPr>
          </a:p>
        </p:txBody>
      </p:sp>
      <p:sp>
        <p:nvSpPr>
          <p:cNvPr id="477" name="Google Shape;477;p27"/>
          <p:cNvSpPr/>
          <p:nvPr/>
        </p:nvSpPr>
        <p:spPr>
          <a:xfrm>
            <a:off x="3725038" y="1059429"/>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BETWEENNESS</a:t>
            </a:r>
            <a:endParaRPr sz="1300" b="1" i="0" u="none" strike="noStrike" cap="none">
              <a:solidFill>
                <a:schemeClr val="dk1"/>
              </a:solidFill>
              <a:latin typeface="Calibri"/>
              <a:ea typeface="Calibri"/>
              <a:cs typeface="Calibri"/>
              <a:sym typeface="Calibri"/>
            </a:endParaRPr>
          </a:p>
        </p:txBody>
      </p:sp>
      <p:sp>
        <p:nvSpPr>
          <p:cNvPr id="478" name="Google Shape;478;p27"/>
          <p:cNvSpPr/>
          <p:nvPr/>
        </p:nvSpPr>
        <p:spPr>
          <a:xfrm>
            <a:off x="1790482" y="1059428"/>
            <a:ext cx="1770305"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DENSITY</a:t>
            </a:r>
            <a:endParaRPr/>
          </a:p>
        </p:txBody>
      </p:sp>
      <p:sp>
        <p:nvSpPr>
          <p:cNvPr id="479" name="Google Shape;479;p27"/>
          <p:cNvSpPr/>
          <p:nvPr/>
        </p:nvSpPr>
        <p:spPr>
          <a:xfrm>
            <a:off x="3705602" y="2756998"/>
            <a:ext cx="1693923" cy="1629349"/>
          </a:xfrm>
          <a:prstGeom prst="ellipse">
            <a:avLst/>
          </a:prstGeom>
          <a:solidFill>
            <a:srgbClr val="7030A0">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SIMON TASK PERFORMANCE</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ANALYSIS</a:t>
            </a:r>
            <a:endParaRPr/>
          </a:p>
        </p:txBody>
      </p:sp>
      <p:sp>
        <p:nvSpPr>
          <p:cNvPr id="485" name="Google Shape;485;p28"/>
          <p:cNvSpPr/>
          <p:nvPr/>
        </p:nvSpPr>
        <p:spPr>
          <a:xfrm>
            <a:off x="5634945" y="1005468"/>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LANGUAGE ENTROPY</a:t>
            </a:r>
            <a:endParaRPr sz="1300" b="1" i="0" u="none" strike="noStrike" cap="none">
              <a:solidFill>
                <a:schemeClr val="dk1"/>
              </a:solidFill>
              <a:latin typeface="Calibri"/>
              <a:ea typeface="Calibri"/>
              <a:cs typeface="Calibri"/>
              <a:sym typeface="Calibri"/>
            </a:endParaRPr>
          </a:p>
        </p:txBody>
      </p:sp>
      <p:sp>
        <p:nvSpPr>
          <p:cNvPr id="486" name="Google Shape;486;p28"/>
          <p:cNvSpPr/>
          <p:nvPr/>
        </p:nvSpPr>
        <p:spPr>
          <a:xfrm>
            <a:off x="3725038" y="1059429"/>
            <a:ext cx="1693923"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BETWEENNESS</a:t>
            </a:r>
            <a:endParaRPr sz="1300" b="1" i="0" u="none" strike="noStrike" cap="none">
              <a:solidFill>
                <a:schemeClr val="dk1"/>
              </a:solidFill>
              <a:latin typeface="Calibri"/>
              <a:ea typeface="Calibri"/>
              <a:cs typeface="Calibri"/>
              <a:sym typeface="Calibri"/>
            </a:endParaRPr>
          </a:p>
        </p:txBody>
      </p:sp>
      <p:sp>
        <p:nvSpPr>
          <p:cNvPr id="487" name="Google Shape;487;p28"/>
          <p:cNvSpPr/>
          <p:nvPr/>
        </p:nvSpPr>
        <p:spPr>
          <a:xfrm>
            <a:off x="1790482" y="1059428"/>
            <a:ext cx="1770305" cy="1629349"/>
          </a:xfrm>
          <a:prstGeom prst="ellipse">
            <a:avLst/>
          </a:prstGeom>
          <a:solidFill>
            <a:srgbClr val="0096FF">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Calibri"/>
                <a:ea typeface="Calibri"/>
                <a:cs typeface="Calibri"/>
                <a:sym typeface="Calibri"/>
              </a:rPr>
              <a:t>DENSITY</a:t>
            </a:r>
            <a:endParaRPr/>
          </a:p>
        </p:txBody>
      </p:sp>
      <p:grpSp>
        <p:nvGrpSpPr>
          <p:cNvPr id="488" name="Google Shape;488;p28"/>
          <p:cNvGrpSpPr/>
          <p:nvPr/>
        </p:nvGrpSpPr>
        <p:grpSpPr>
          <a:xfrm rot="4407174">
            <a:off x="2701527" y="151239"/>
            <a:ext cx="715216" cy="932162"/>
            <a:chOff x="-901" y="0"/>
            <a:chExt cx="1356260" cy="1767653"/>
          </a:xfrm>
        </p:grpSpPr>
        <p:sp>
          <p:nvSpPr>
            <p:cNvPr id="489" name="Google Shape;489;p28"/>
            <p:cNvSpPr/>
            <p:nvPr/>
          </p:nvSpPr>
          <p:spPr>
            <a:xfrm rot="-5400000">
              <a:off x="677691" y="162624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90" name="Google Shape;490;p28"/>
            <p:cNvSpPr/>
            <p:nvPr/>
          </p:nvSpPr>
          <p:spPr>
            <a:xfrm rot="-5400000">
              <a:off x="678544" y="1045223"/>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91" name="Google Shape;491;p28"/>
            <p:cNvSpPr/>
            <p:nvPr/>
          </p:nvSpPr>
          <p:spPr>
            <a:xfrm rot="-5400000">
              <a:off x="151546" y="1350441"/>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92" name="Google Shape;492;p28"/>
            <p:cNvSpPr/>
            <p:nvPr/>
          </p:nvSpPr>
          <p:spPr>
            <a:xfrm rot="-5400000">
              <a:off x="558317" y="462495"/>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93" name="Google Shape;493;p28"/>
            <p:cNvSpPr/>
            <p:nvPr/>
          </p:nvSpPr>
          <p:spPr>
            <a:xfrm rot="-5400000">
              <a:off x="1213951" y="104437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94" name="Google Shape;494;p28"/>
            <p:cNvCxnSpPr>
              <a:stCxn id="491" idx="0"/>
              <a:endCxn id="490" idx="0"/>
            </p:cNvCxnSpPr>
            <p:nvPr/>
          </p:nvCxnSpPr>
          <p:spPr>
            <a:xfrm rot="-4407178">
              <a:off x="193363" y="1059084"/>
              <a:ext cx="443466" cy="418121"/>
            </a:xfrm>
            <a:prstGeom prst="straightConnector1">
              <a:avLst/>
            </a:prstGeom>
            <a:noFill/>
            <a:ln w="25400" cap="flat" cmpd="sng">
              <a:solidFill>
                <a:srgbClr val="011993"/>
              </a:solidFill>
              <a:prstDash val="solid"/>
              <a:miter lim="400000"/>
              <a:headEnd type="none" w="sm" len="sm"/>
              <a:tailEnd type="none" w="sm" len="sm"/>
            </a:ln>
          </p:spPr>
        </p:cxnSp>
        <p:cxnSp>
          <p:nvCxnSpPr>
            <p:cNvPr id="495" name="Google Shape;495;p28"/>
            <p:cNvCxnSpPr>
              <a:stCxn id="490" idx="0"/>
              <a:endCxn id="493" idx="0"/>
            </p:cNvCxnSpPr>
            <p:nvPr/>
          </p:nvCxnSpPr>
          <p:spPr>
            <a:xfrm rot="-4405174">
              <a:off x="870075" y="858456"/>
              <a:ext cx="152438" cy="513234"/>
            </a:xfrm>
            <a:prstGeom prst="straightConnector1">
              <a:avLst/>
            </a:prstGeom>
            <a:noFill/>
            <a:ln w="25400" cap="flat" cmpd="sng">
              <a:solidFill>
                <a:srgbClr val="011993"/>
              </a:solidFill>
              <a:prstDash val="solid"/>
              <a:miter lim="400000"/>
              <a:headEnd type="none" w="sm" len="sm"/>
              <a:tailEnd type="none" w="sm" len="sm"/>
            </a:ln>
          </p:spPr>
        </p:cxnSp>
        <p:sp>
          <p:nvSpPr>
            <p:cNvPr id="496" name="Google Shape;496;p28"/>
            <p:cNvSpPr/>
            <p:nvPr/>
          </p:nvSpPr>
          <p:spPr>
            <a:xfrm rot="-5400000">
              <a:off x="-1" y="294015"/>
              <a:ext cx="139701" cy="139701"/>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sp>
          <p:nvSpPr>
            <p:cNvPr id="497" name="Google Shape;497;p28"/>
            <p:cNvSpPr/>
            <p:nvPr/>
          </p:nvSpPr>
          <p:spPr>
            <a:xfrm rot="-5400000">
              <a:off x="677691" y="0"/>
              <a:ext cx="141408" cy="141408"/>
            </a:xfrm>
            <a:prstGeom prst="ellipse">
              <a:avLst/>
            </a:prstGeom>
            <a:solidFill>
              <a:srgbClr val="0532FF"/>
            </a:solidFill>
            <a:ln w="25400" cap="flat" cmpd="sng">
              <a:solidFill>
                <a:srgbClr val="011993"/>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949"/>
                <a:buFont typeface="Arial"/>
                <a:buNone/>
              </a:pPr>
              <a:endParaRPr sz="949" b="0" i="0" u="none" strike="noStrike" cap="none">
                <a:solidFill>
                  <a:schemeClr val="dk1"/>
                </a:solidFill>
                <a:latin typeface="Calibri"/>
                <a:ea typeface="Calibri"/>
                <a:cs typeface="Calibri"/>
                <a:sym typeface="Calibri"/>
              </a:endParaRPr>
            </a:p>
          </p:txBody>
        </p:sp>
        <p:cxnSp>
          <p:nvCxnSpPr>
            <p:cNvPr id="498" name="Google Shape;498;p28"/>
            <p:cNvCxnSpPr>
              <a:stCxn id="496" idx="0"/>
              <a:endCxn id="492" idx="0"/>
            </p:cNvCxnSpPr>
            <p:nvPr/>
          </p:nvCxnSpPr>
          <p:spPr>
            <a:xfrm rot="-4484693" flipH="1">
              <a:off x="277439" y="156928"/>
              <a:ext cx="3421" cy="583376"/>
            </a:xfrm>
            <a:prstGeom prst="straightConnector1">
              <a:avLst/>
            </a:prstGeom>
            <a:noFill/>
            <a:ln w="25400" cap="flat" cmpd="sng">
              <a:solidFill>
                <a:srgbClr val="011993"/>
              </a:solidFill>
              <a:prstDash val="solid"/>
              <a:miter lim="400000"/>
              <a:headEnd type="none" w="sm" len="sm"/>
              <a:tailEnd type="none" w="sm" len="sm"/>
            </a:ln>
          </p:spPr>
        </p:cxnSp>
        <p:cxnSp>
          <p:nvCxnSpPr>
            <p:cNvPr id="499" name="Google Shape;499;p28"/>
            <p:cNvCxnSpPr>
              <a:stCxn id="497" idx="0"/>
              <a:endCxn id="492" idx="0"/>
            </p:cNvCxnSpPr>
            <p:nvPr/>
          </p:nvCxnSpPr>
          <p:spPr>
            <a:xfrm rot="-4407359" flipH="1">
              <a:off x="379362" y="293262"/>
              <a:ext cx="477258" cy="17184"/>
            </a:xfrm>
            <a:prstGeom prst="straightConnector1">
              <a:avLst/>
            </a:prstGeom>
            <a:noFill/>
            <a:ln w="25400" cap="flat" cmpd="sng">
              <a:solidFill>
                <a:srgbClr val="011993"/>
              </a:solidFill>
              <a:prstDash val="solid"/>
              <a:miter lim="400000"/>
              <a:headEnd type="none" w="sm" len="sm"/>
              <a:tailEnd type="none" w="sm" len="sm"/>
            </a:ln>
          </p:spPr>
        </p:cxnSp>
        <p:cxnSp>
          <p:nvCxnSpPr>
            <p:cNvPr id="500" name="Google Shape;500;p28"/>
            <p:cNvCxnSpPr>
              <a:stCxn id="490" idx="0"/>
              <a:endCxn id="489" idx="0"/>
            </p:cNvCxnSpPr>
            <p:nvPr/>
          </p:nvCxnSpPr>
          <p:spPr>
            <a:xfrm rot="-4406719" flipH="1">
              <a:off x="399078" y="1323590"/>
              <a:ext cx="558031" cy="164967"/>
            </a:xfrm>
            <a:prstGeom prst="straightConnector1">
              <a:avLst/>
            </a:prstGeom>
            <a:noFill/>
            <a:ln w="25400" cap="flat" cmpd="sng">
              <a:solidFill>
                <a:srgbClr val="011993"/>
              </a:solidFill>
              <a:prstDash val="solid"/>
              <a:miter lim="400000"/>
              <a:headEnd type="none" w="sm" len="sm"/>
              <a:tailEnd type="none" w="sm" len="sm"/>
            </a:ln>
          </p:spPr>
        </p:cxnSp>
        <p:cxnSp>
          <p:nvCxnSpPr>
            <p:cNvPr id="501" name="Google Shape;501;p28"/>
            <p:cNvCxnSpPr>
              <a:stCxn id="491" idx="0"/>
              <a:endCxn id="489" idx="0"/>
            </p:cNvCxnSpPr>
            <p:nvPr/>
          </p:nvCxnSpPr>
          <p:spPr>
            <a:xfrm rot="-4404943" flipH="1">
              <a:off x="357363" y="1267494"/>
              <a:ext cx="114566" cy="583003"/>
            </a:xfrm>
            <a:prstGeom prst="straightConnector1">
              <a:avLst/>
            </a:prstGeom>
            <a:noFill/>
            <a:ln w="25400" cap="flat" cmpd="sng">
              <a:solidFill>
                <a:srgbClr val="011993"/>
              </a:solidFill>
              <a:prstDash val="solid"/>
              <a:miter lim="400000"/>
              <a:headEnd type="none" w="sm" len="sm"/>
              <a:tailEnd type="none" w="sm" len="sm"/>
            </a:ln>
          </p:spPr>
        </p:cxnSp>
        <p:cxnSp>
          <p:nvCxnSpPr>
            <p:cNvPr id="502" name="Google Shape;502;p28"/>
            <p:cNvCxnSpPr>
              <a:stCxn id="490" idx="0"/>
              <a:endCxn id="492" idx="0"/>
            </p:cNvCxnSpPr>
            <p:nvPr/>
          </p:nvCxnSpPr>
          <p:spPr>
            <a:xfrm rot="6392710" flipH="1">
              <a:off x="356605" y="683546"/>
              <a:ext cx="523578" cy="281056"/>
            </a:xfrm>
            <a:prstGeom prst="straightConnector1">
              <a:avLst/>
            </a:prstGeom>
            <a:noFill/>
            <a:ln w="25400" cap="flat" cmpd="sng">
              <a:solidFill>
                <a:srgbClr val="011993"/>
              </a:solidFill>
              <a:prstDash val="solid"/>
              <a:miter lim="400000"/>
              <a:headEnd type="none" w="sm" len="sm"/>
              <a:tailEnd type="none" w="sm" len="sm"/>
            </a:ln>
          </p:spPr>
        </p:cxnSp>
      </p:grpSp>
      <p:sp>
        <p:nvSpPr>
          <p:cNvPr id="503" name="Google Shape;503;p28"/>
          <p:cNvSpPr/>
          <p:nvPr/>
        </p:nvSpPr>
        <p:spPr>
          <a:xfrm>
            <a:off x="3705602" y="2756998"/>
            <a:ext cx="1693923" cy="1629349"/>
          </a:xfrm>
          <a:prstGeom prst="ellipse">
            <a:avLst/>
          </a:prstGeom>
          <a:solidFill>
            <a:srgbClr val="7030A0">
              <a:alpha val="29411"/>
            </a:srgbClr>
          </a:solidFill>
          <a:ln w="9525" cap="flat" cmpd="sng">
            <a:solidFill>
              <a:schemeClr val="dk1"/>
            </a:solidFill>
            <a:prstDash val="solid"/>
            <a:round/>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SIMON TASK PERFORMANCE</a:t>
            </a:r>
            <a:endParaRPr sz="1200" b="1" i="0" u="none" strike="noStrike" cap="none">
              <a:solidFill>
                <a:schemeClr val="dk1"/>
              </a:solidFill>
              <a:latin typeface="Calibri"/>
              <a:ea typeface="Calibri"/>
              <a:cs typeface="Calibri"/>
              <a:sym typeface="Calibri"/>
            </a:endParaRPr>
          </a:p>
        </p:txBody>
      </p:sp>
      <p:sp>
        <p:nvSpPr>
          <p:cNvPr id="504" name="Google Shape;504;p28"/>
          <p:cNvSpPr/>
          <p:nvPr/>
        </p:nvSpPr>
        <p:spPr>
          <a:xfrm>
            <a:off x="1473058" y="4381885"/>
            <a:ext cx="6281122" cy="414121"/>
          </a:xfrm>
          <a:prstGeom prst="rightArrow">
            <a:avLst>
              <a:gd name="adj1" fmla="val 50000"/>
              <a:gd name="adj2" fmla="val 50000"/>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TIME (first part of life / second part of life)</a:t>
            </a:r>
            <a:endParaRPr sz="1400" b="0" i="0" u="none" strike="noStrike" cap="none">
              <a:solidFill>
                <a:srgbClr val="000000"/>
              </a:solidFill>
              <a:latin typeface="Arial"/>
              <a:ea typeface="Arial"/>
              <a:cs typeface="Arial"/>
              <a:sym typeface="Arial"/>
            </a:endParaRPr>
          </a:p>
        </p:txBody>
      </p:sp>
      <p:sp>
        <p:nvSpPr>
          <p:cNvPr id="505" name="Google Shape;505;p28"/>
          <p:cNvSpPr/>
          <p:nvPr/>
        </p:nvSpPr>
        <p:spPr>
          <a:xfrm>
            <a:off x="1464089" y="4749442"/>
            <a:ext cx="6281122" cy="414121"/>
          </a:xfrm>
          <a:prstGeom prst="rightArrow">
            <a:avLst>
              <a:gd name="adj1" fmla="val 50000"/>
              <a:gd name="adj2" fmla="val 50000"/>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CODE-SWITCHING BEVAHIOR (High / Medium low)</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NETWORK DENSITY</a:t>
            </a:r>
            <a:endParaRPr/>
          </a:p>
        </p:txBody>
      </p:sp>
      <p:sp>
        <p:nvSpPr>
          <p:cNvPr id="512" name="Google Shape;512;p29"/>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pic>
        <p:nvPicPr>
          <p:cNvPr id="513" name="Google Shape;513;p29"/>
          <p:cNvPicPr preferRelativeResize="0"/>
          <p:nvPr/>
        </p:nvPicPr>
        <p:blipFill rotWithShape="1">
          <a:blip r:embed="rId3">
            <a:alphaModFix/>
          </a:blip>
          <a:srcRect/>
          <a:stretch/>
        </p:blipFill>
        <p:spPr>
          <a:xfrm>
            <a:off x="4611697" y="1311300"/>
            <a:ext cx="4532301" cy="2975124"/>
          </a:xfrm>
          <a:prstGeom prst="rect">
            <a:avLst/>
          </a:prstGeom>
          <a:noFill/>
          <a:ln>
            <a:noFill/>
          </a:ln>
        </p:spPr>
      </p:pic>
      <p:pic>
        <p:nvPicPr>
          <p:cNvPr id="514" name="Google Shape;514;p29"/>
          <p:cNvPicPr preferRelativeResize="0"/>
          <p:nvPr/>
        </p:nvPicPr>
        <p:blipFill rotWithShape="1">
          <a:blip r:embed="rId4">
            <a:alphaModFix/>
          </a:blip>
          <a:srcRect/>
          <a:stretch/>
        </p:blipFill>
        <p:spPr>
          <a:xfrm>
            <a:off x="2" y="1170324"/>
            <a:ext cx="4532300" cy="29065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3300"/>
              <a:buFont typeface="Calibri"/>
              <a:buNone/>
            </a:pPr>
            <a:r>
              <a:rPr lang="en-US"/>
              <a:t>WHO IS A BILINGUAL</a:t>
            </a:r>
            <a:endParaRPr/>
          </a:p>
        </p:txBody>
      </p:sp>
      <p:sp>
        <p:nvSpPr>
          <p:cNvPr id="59" name="Google Shape;59;p3"/>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0"/>
              <a:buNone/>
            </a:pPr>
            <a:r>
              <a:rPr lang="en-US"/>
              <a:t>Historically, research has largely focused on studying bilingualism as a </a:t>
            </a:r>
            <a:r>
              <a:rPr lang="en-US" b="1"/>
              <a:t>dichotic</a:t>
            </a:r>
            <a:r>
              <a:rPr lang="en-US"/>
              <a:t> trait. </a:t>
            </a:r>
            <a:endParaRPr/>
          </a:p>
          <a:p>
            <a:pPr marL="205740" lvl="1" indent="0" algn="l" rtl="0">
              <a:lnSpc>
                <a:spcPct val="90000"/>
              </a:lnSpc>
              <a:spcBef>
                <a:spcPts val="375"/>
              </a:spcBef>
              <a:spcAft>
                <a:spcPts val="0"/>
              </a:spcAft>
              <a:buClr>
                <a:schemeClr val="dk1"/>
              </a:buClr>
              <a:buSzPts val="1600"/>
              <a:buNone/>
            </a:pPr>
            <a:endParaRPr sz="1600"/>
          </a:p>
          <a:p>
            <a:pPr marL="514350" lvl="1" indent="-69850" algn="l" rtl="0">
              <a:lnSpc>
                <a:spcPct val="90000"/>
              </a:lnSpc>
              <a:spcBef>
                <a:spcPts val="375"/>
              </a:spcBef>
              <a:spcAft>
                <a:spcPts val="0"/>
              </a:spcAft>
              <a:buClr>
                <a:schemeClr val="dk1"/>
              </a:buClr>
              <a:buSzPts val="1600"/>
              <a:buNone/>
            </a:pPr>
            <a:endParaRPr sz="1600"/>
          </a:p>
          <a:p>
            <a:pPr marL="0" lvl="0" indent="0" algn="l" rtl="0">
              <a:lnSpc>
                <a:spcPct val="90000"/>
              </a:lnSpc>
              <a:spcBef>
                <a:spcPts val="750"/>
              </a:spcBef>
              <a:spcAft>
                <a:spcPts val="0"/>
              </a:spcAft>
              <a:buClr>
                <a:schemeClr val="dk1"/>
              </a:buClr>
              <a:buSzPts val="2100"/>
              <a:buNone/>
            </a:pPr>
            <a:endParaRPr/>
          </a:p>
        </p:txBody>
      </p:sp>
      <p:pic>
        <p:nvPicPr>
          <p:cNvPr id="60" name="Google Shape;60;p3" descr="Text&#10;&#10;Description automatically generated"/>
          <p:cNvPicPr preferRelativeResize="0"/>
          <p:nvPr/>
        </p:nvPicPr>
        <p:blipFill rotWithShape="1">
          <a:blip r:embed="rId3">
            <a:alphaModFix/>
          </a:blip>
          <a:srcRect/>
          <a:stretch/>
        </p:blipFill>
        <p:spPr>
          <a:xfrm>
            <a:off x="2343600" y="3873751"/>
            <a:ext cx="4207017" cy="901292"/>
          </a:xfrm>
          <a:prstGeom prst="rect">
            <a:avLst/>
          </a:prstGeom>
          <a:noFill/>
          <a:ln>
            <a:noFill/>
          </a:ln>
        </p:spPr>
      </p:pic>
      <p:pic>
        <p:nvPicPr>
          <p:cNvPr id="61" name="Google Shape;61;p3"/>
          <p:cNvPicPr preferRelativeResize="0"/>
          <p:nvPr/>
        </p:nvPicPr>
        <p:blipFill rotWithShape="1">
          <a:blip r:embed="rId4">
            <a:alphaModFix/>
          </a:blip>
          <a:srcRect/>
          <a:stretch/>
        </p:blipFill>
        <p:spPr>
          <a:xfrm>
            <a:off x="4992058" y="2053958"/>
            <a:ext cx="1968140" cy="1635915"/>
          </a:xfrm>
          <a:prstGeom prst="rect">
            <a:avLst/>
          </a:prstGeom>
          <a:noFill/>
          <a:ln>
            <a:noFill/>
          </a:ln>
        </p:spPr>
      </p:pic>
      <p:pic>
        <p:nvPicPr>
          <p:cNvPr id="62" name="Google Shape;62;p3"/>
          <p:cNvPicPr preferRelativeResize="0"/>
          <p:nvPr/>
        </p:nvPicPr>
        <p:blipFill rotWithShape="1">
          <a:blip r:embed="rId5">
            <a:alphaModFix/>
          </a:blip>
          <a:srcRect/>
          <a:stretch/>
        </p:blipFill>
        <p:spPr>
          <a:xfrm>
            <a:off x="2009591" y="2053958"/>
            <a:ext cx="1666862" cy="14891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0"/>
          <p:cNvSpPr txBox="1">
            <a:spLocks noGrp="1"/>
          </p:cNvSpPr>
          <p:nvPr>
            <p:ph type="title"/>
          </p:nvPr>
        </p:nvSpPr>
        <p:spPr>
          <a:xfrm>
            <a:off x="628650" y="-25209"/>
            <a:ext cx="7886700" cy="994172"/>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SzPts val="1800"/>
              <a:buNone/>
            </a:pPr>
            <a:r>
              <a:rPr lang="en-US"/>
              <a:t>BETWEENNESS</a:t>
            </a:r>
            <a:endParaRPr/>
          </a:p>
        </p:txBody>
      </p:sp>
      <p:sp>
        <p:nvSpPr>
          <p:cNvPr id="521" name="Google Shape;521;p30"/>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pic>
        <p:nvPicPr>
          <p:cNvPr id="522" name="Google Shape;522;p30"/>
          <p:cNvPicPr preferRelativeResize="0"/>
          <p:nvPr/>
        </p:nvPicPr>
        <p:blipFill rotWithShape="1">
          <a:blip r:embed="rId3">
            <a:alphaModFix/>
          </a:blip>
          <a:srcRect/>
          <a:stretch/>
        </p:blipFill>
        <p:spPr>
          <a:xfrm>
            <a:off x="0" y="1070850"/>
            <a:ext cx="4774051" cy="3103687"/>
          </a:xfrm>
          <a:prstGeom prst="rect">
            <a:avLst/>
          </a:prstGeom>
          <a:noFill/>
          <a:ln>
            <a:noFill/>
          </a:ln>
        </p:spPr>
      </p:pic>
      <p:pic>
        <p:nvPicPr>
          <p:cNvPr id="523" name="Google Shape;523;p30"/>
          <p:cNvPicPr preferRelativeResize="0"/>
          <p:nvPr/>
        </p:nvPicPr>
        <p:blipFill rotWithShape="1">
          <a:blip r:embed="rId4">
            <a:alphaModFix/>
          </a:blip>
          <a:srcRect/>
          <a:stretch/>
        </p:blipFill>
        <p:spPr>
          <a:xfrm>
            <a:off x="4701625" y="1089175"/>
            <a:ext cx="4442374" cy="3103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1200"/>
              <a:buNone/>
            </a:pPr>
            <a:endParaRPr/>
          </a:p>
        </p:txBody>
      </p:sp>
      <p:pic>
        <p:nvPicPr>
          <p:cNvPr id="530" name="Google Shape;530;p31"/>
          <p:cNvPicPr preferRelativeResize="0"/>
          <p:nvPr/>
        </p:nvPicPr>
        <p:blipFill rotWithShape="1">
          <a:blip r:embed="rId3">
            <a:alphaModFix/>
          </a:blip>
          <a:srcRect/>
          <a:stretch/>
        </p:blipFill>
        <p:spPr>
          <a:xfrm>
            <a:off x="0" y="1226350"/>
            <a:ext cx="4411825" cy="2824901"/>
          </a:xfrm>
          <a:prstGeom prst="rect">
            <a:avLst/>
          </a:prstGeom>
          <a:noFill/>
          <a:ln>
            <a:noFill/>
          </a:ln>
        </p:spPr>
      </p:pic>
      <p:pic>
        <p:nvPicPr>
          <p:cNvPr id="531" name="Google Shape;531;p31"/>
          <p:cNvPicPr preferRelativeResize="0"/>
          <p:nvPr/>
        </p:nvPicPr>
        <p:blipFill rotWithShape="1">
          <a:blip r:embed="rId4">
            <a:alphaModFix/>
          </a:blip>
          <a:srcRect/>
          <a:stretch/>
        </p:blipFill>
        <p:spPr>
          <a:xfrm>
            <a:off x="4365375" y="1080575"/>
            <a:ext cx="4668981" cy="2940924"/>
          </a:xfrm>
          <a:prstGeom prst="rect">
            <a:avLst/>
          </a:prstGeom>
          <a:noFill/>
          <a:ln>
            <a:noFill/>
          </a:ln>
        </p:spPr>
      </p:pic>
      <p:sp>
        <p:nvSpPr>
          <p:cNvPr id="532" name="Google Shape;532;p31"/>
          <p:cNvSpPr txBox="1"/>
          <p:nvPr/>
        </p:nvSpPr>
        <p:spPr>
          <a:xfrm>
            <a:off x="628650" y="-25209"/>
            <a:ext cx="7886700" cy="994172"/>
          </a:xfrm>
          <a:prstGeom prst="rect">
            <a:avLst/>
          </a:prstGeom>
          <a:noFill/>
          <a:ln>
            <a:noFill/>
          </a:ln>
        </p:spPr>
        <p:txBody>
          <a:bodyPr spcFirstLastPara="1" wrap="square" lIns="91425" tIns="91425" rIns="91425" bIns="91425" anchor="b" anchorCtr="0">
            <a:normAutofit/>
          </a:bodyPr>
          <a:lstStyle/>
          <a:p>
            <a:pPr marL="0" marR="0" lvl="0" indent="0" algn="l" rtl="0">
              <a:lnSpc>
                <a:spcPct val="90000"/>
              </a:lnSpc>
              <a:spcBef>
                <a:spcPts val="0"/>
              </a:spcBef>
              <a:spcAft>
                <a:spcPts val="0"/>
              </a:spcAft>
              <a:buClr>
                <a:srgbClr val="1D4383"/>
              </a:buClr>
              <a:buSzPts val="2400"/>
              <a:buFont typeface="Calibri"/>
              <a:buNone/>
            </a:pPr>
            <a:r>
              <a:rPr lang="en-US" sz="3300" b="1" i="0" u="none" strike="noStrike" cap="none">
                <a:solidFill>
                  <a:srgbClr val="1D4383"/>
                </a:solidFill>
                <a:latin typeface="Calibri"/>
                <a:ea typeface="Calibri"/>
                <a:cs typeface="Calibri"/>
                <a:sym typeface="Calibri"/>
              </a:rPr>
              <a:t>LANGUAGE ENTROPY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2"/>
          <p:cNvSpPr txBox="1">
            <a:spLocks noGrp="1"/>
          </p:cNvSpPr>
          <p:nvPr>
            <p:ph type="title"/>
          </p:nvPr>
        </p:nvSpPr>
        <p:spPr>
          <a:xfrm>
            <a:off x="628650" y="933053"/>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0000"/>
              <a:buNone/>
            </a:pPr>
            <a:r>
              <a:rPr lang="en-US" sz="4000"/>
              <a:t/>
            </a:r>
            <a:br>
              <a:rPr lang="en-US" sz="4000"/>
            </a:br>
            <a:r>
              <a:rPr lang="en-US" sz="4000"/>
              <a:t/>
            </a:r>
            <a:br>
              <a:rPr lang="en-US" sz="4000"/>
            </a:br>
            <a:r>
              <a:rPr lang="en-US" sz="4000"/>
              <a:t>Study 2</a:t>
            </a:r>
            <a:br>
              <a:rPr lang="en-US" sz="4000"/>
            </a:br>
            <a:r>
              <a:rPr lang="en-US" sz="4000"/>
              <a:t> </a:t>
            </a:r>
            <a:br>
              <a:rPr lang="en-US" sz="4000"/>
            </a:br>
            <a:r>
              <a:rPr lang="en-US" sz="4000"/>
              <a:t>Using Social Network Approaches and Individual differences in bilingual language experience as a modulator of Theory of Mind </a:t>
            </a:r>
            <a:endParaRPr/>
          </a:p>
        </p:txBody>
      </p:sp>
      <p:sp>
        <p:nvSpPr>
          <p:cNvPr id="538" name="Google Shape;538;p32"/>
          <p:cNvSpPr txBox="1">
            <a:spLocks noGrp="1"/>
          </p:cNvSpPr>
          <p:nvPr>
            <p:ph type="sldNum" idx="12"/>
          </p:nvPr>
        </p:nvSpPr>
        <p:spPr>
          <a:xfrm>
            <a:off x="8248650" y="3216275"/>
            <a:ext cx="895350" cy="4810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2100" b="1" i="0" u="none" strike="noStrike" cap="none">
                <a:solidFill>
                  <a:srgbClr val="FFFFFF"/>
                </a:solidFill>
                <a:latin typeface="Arial"/>
                <a:ea typeface="Arial"/>
                <a:cs typeface="Arial"/>
                <a:sym typeface="Arial"/>
              </a:rPr>
              <a:t>32</a:t>
            </a:fld>
            <a:endParaRPr sz="2100" b="1" i="0" u="none" strike="noStrike" cap="none">
              <a:solidFill>
                <a:srgbClr val="FFFFFF"/>
              </a:solidFill>
              <a:latin typeface="Arial"/>
              <a:ea typeface="Arial"/>
              <a:cs typeface="Arial"/>
              <a:sym typeface="Arial"/>
            </a:endParaRPr>
          </a:p>
        </p:txBody>
      </p:sp>
      <p:sp>
        <p:nvSpPr>
          <p:cNvPr id="539" name="Google Shape;539;p32"/>
          <p:cNvSpPr txBox="1"/>
          <p:nvPr/>
        </p:nvSpPr>
        <p:spPr>
          <a:xfrm>
            <a:off x="833884" y="4835723"/>
            <a:ext cx="27526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Navarro, DeLuca &amp; Rossi, 2021 </a:t>
            </a:r>
            <a:endParaRPr/>
          </a:p>
        </p:txBody>
      </p:sp>
      <p:pic>
        <p:nvPicPr>
          <p:cNvPr id="540" name="Google Shape;540;p32"/>
          <p:cNvPicPr preferRelativeResize="0"/>
          <p:nvPr/>
        </p:nvPicPr>
        <p:blipFill rotWithShape="1">
          <a:blip r:embed="rId3">
            <a:alphaModFix/>
          </a:blip>
          <a:srcRect l="19195" t="18451" r="20003" b="43243"/>
          <a:stretch/>
        </p:blipFill>
        <p:spPr>
          <a:xfrm>
            <a:off x="3700631" y="3365093"/>
            <a:ext cx="3918393" cy="169070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3"/>
          <p:cNvSpPr txBox="1">
            <a:spLocks noGrp="1"/>
          </p:cNvSpPr>
          <p:nvPr>
            <p:ph type="title"/>
          </p:nvPr>
        </p:nvSpPr>
        <p:spPr>
          <a:xfrm>
            <a:off x="802386" y="76"/>
            <a:ext cx="7543800" cy="12070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THEORY OF MIND  /  TOM</a:t>
            </a:r>
            <a:endParaRPr/>
          </a:p>
        </p:txBody>
      </p:sp>
      <p:sp>
        <p:nvSpPr>
          <p:cNvPr id="546" name="Google Shape;546;p33"/>
          <p:cNvSpPr txBox="1">
            <a:spLocks noGrp="1"/>
          </p:cNvSpPr>
          <p:nvPr>
            <p:ph type="body" idx="1"/>
          </p:nvPr>
        </p:nvSpPr>
        <p:spPr>
          <a:xfrm>
            <a:off x="797814" y="816435"/>
            <a:ext cx="7543800" cy="3038094"/>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Clr>
                <a:schemeClr val="dk1"/>
              </a:buClr>
              <a:buSzPts val="1800"/>
              <a:buChar char="•"/>
            </a:pPr>
            <a:r>
              <a:rPr lang="en-US" sz="1900"/>
              <a:t>The ability to infer others’ mental states. Essential for social competence and communication.</a:t>
            </a:r>
            <a:endParaRPr/>
          </a:p>
          <a:p>
            <a:pPr marL="457200" lvl="0" indent="-342900" algn="l" rtl="0">
              <a:lnSpc>
                <a:spcPct val="90000"/>
              </a:lnSpc>
              <a:spcBef>
                <a:spcPts val="750"/>
              </a:spcBef>
              <a:spcAft>
                <a:spcPts val="0"/>
              </a:spcAft>
              <a:buClr>
                <a:schemeClr val="dk1"/>
              </a:buClr>
              <a:buSzPts val="1800"/>
              <a:buChar char="•"/>
            </a:pPr>
            <a:r>
              <a:rPr lang="en-US" sz="1900"/>
              <a:t>ToM ”kicks in” between the age of 3 and 4 years</a:t>
            </a:r>
            <a:endParaRPr/>
          </a:p>
          <a:p>
            <a:pPr marL="457200" lvl="0" indent="-342900" algn="l" rtl="0">
              <a:lnSpc>
                <a:spcPct val="90000"/>
              </a:lnSpc>
              <a:spcBef>
                <a:spcPts val="750"/>
              </a:spcBef>
              <a:spcAft>
                <a:spcPts val="0"/>
              </a:spcAft>
              <a:buClr>
                <a:schemeClr val="dk1"/>
              </a:buClr>
              <a:buSzPts val="1800"/>
              <a:buChar char="•"/>
            </a:pPr>
            <a:r>
              <a:rPr lang="en-US" sz="1900"/>
              <a:t>ToM ability continues to improve and develop gradually throughout childhood, adolescence, and adulthood, suggesting variation in ToM performance.</a:t>
            </a:r>
            <a:endParaRPr/>
          </a:p>
          <a:p>
            <a:pPr marL="457200" lvl="0" indent="-342900" algn="l" rtl="0">
              <a:lnSpc>
                <a:spcPct val="90000"/>
              </a:lnSpc>
              <a:spcBef>
                <a:spcPts val="750"/>
              </a:spcBef>
              <a:spcAft>
                <a:spcPts val="0"/>
              </a:spcAft>
              <a:buClr>
                <a:schemeClr val="dk1"/>
              </a:buClr>
              <a:buSzPts val="1800"/>
              <a:buChar char="•"/>
            </a:pPr>
            <a:r>
              <a:rPr lang="en-US" sz="1900"/>
              <a:t>Bilingual individuals (more so and earlier than monolingual children) have to understand that not everybody shares their linguistic competence</a:t>
            </a:r>
            <a:endParaRPr/>
          </a:p>
          <a:p>
            <a:pPr marL="0" lvl="0" indent="0" algn="l" rtl="0">
              <a:lnSpc>
                <a:spcPct val="90000"/>
              </a:lnSpc>
              <a:spcBef>
                <a:spcPts val="750"/>
              </a:spcBef>
              <a:spcAft>
                <a:spcPts val="0"/>
              </a:spcAft>
              <a:buSzPts val="1800"/>
              <a:buFont typeface="Noto Sans Symbols"/>
              <a:buNone/>
            </a:pPr>
            <a:endParaRPr sz="1900"/>
          </a:p>
          <a:p>
            <a:pPr marL="457200" lvl="0" indent="-228600" algn="l" rtl="0">
              <a:lnSpc>
                <a:spcPct val="90000"/>
              </a:lnSpc>
              <a:spcBef>
                <a:spcPts val="750"/>
              </a:spcBef>
              <a:spcAft>
                <a:spcPts val="0"/>
              </a:spcAft>
              <a:buClr>
                <a:schemeClr val="dk1"/>
              </a:buClr>
              <a:buSzPts val="1800"/>
              <a:buNone/>
            </a:pPr>
            <a:endParaRPr sz="1900"/>
          </a:p>
        </p:txBody>
      </p:sp>
      <p:sp>
        <p:nvSpPr>
          <p:cNvPr id="547" name="Google Shape;547;p33"/>
          <p:cNvSpPr txBox="1">
            <a:spLocks noGrp="1"/>
          </p:cNvSpPr>
          <p:nvPr>
            <p:ph type="sldNum" idx="12"/>
          </p:nvPr>
        </p:nvSpPr>
        <p:spPr>
          <a:xfrm>
            <a:off x="8483346" y="4704588"/>
            <a:ext cx="480060" cy="273844"/>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fld id="{00000000-1234-1234-1234-123412341234}" type="slidenum">
              <a:rPr lang="en-US" sz="1050" b="1" i="0" u="none" strike="noStrike" cap="none">
                <a:solidFill>
                  <a:srgbClr val="FFFFFF"/>
                </a:solidFill>
                <a:latin typeface="Arial"/>
                <a:ea typeface="Arial"/>
                <a:cs typeface="Arial"/>
                <a:sym typeface="Arial"/>
              </a:rPr>
              <a:t>33</a:t>
            </a:fld>
            <a:endParaRPr sz="1050" b="1" i="0" u="none" strike="noStrike" cap="none">
              <a:solidFill>
                <a:srgbClr val="FFFFFF"/>
              </a:solidFill>
              <a:latin typeface="Arial"/>
              <a:ea typeface="Arial"/>
              <a:cs typeface="Arial"/>
              <a:sym typeface="Arial"/>
            </a:endParaRPr>
          </a:p>
        </p:txBody>
      </p:sp>
      <p:sp>
        <p:nvSpPr>
          <p:cNvPr id="548" name="Google Shape;548;p33"/>
          <p:cNvSpPr txBox="1"/>
          <p:nvPr/>
        </p:nvSpPr>
        <p:spPr>
          <a:xfrm>
            <a:off x="457629" y="2910074"/>
            <a:ext cx="7543800" cy="30380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F5496"/>
              </a:buClr>
              <a:buSzPts val="1360"/>
              <a:buFont typeface="Noto Sans Symbols"/>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900"/>
              </a:spcBef>
              <a:spcAft>
                <a:spcPts val="0"/>
              </a:spcAft>
              <a:buClr>
                <a:srgbClr val="2F5496"/>
              </a:buClr>
              <a:buSzPts val="1360"/>
              <a:buFont typeface="Noto Sans Symbols"/>
              <a:buNone/>
            </a:pPr>
            <a:endParaRPr sz="1600" b="0" i="0" u="none" strike="noStrike" cap="none">
              <a:solidFill>
                <a:schemeClr val="dk1"/>
              </a:solidFill>
              <a:latin typeface="Arial"/>
              <a:ea typeface="Arial"/>
              <a:cs typeface="Arial"/>
              <a:sym typeface="Arial"/>
            </a:endParaRPr>
          </a:p>
        </p:txBody>
      </p:sp>
      <p:pic>
        <p:nvPicPr>
          <p:cNvPr id="549" name="Google Shape;549;p33"/>
          <p:cNvPicPr preferRelativeResize="0"/>
          <p:nvPr/>
        </p:nvPicPr>
        <p:blipFill rotWithShape="1">
          <a:blip r:embed="rId3">
            <a:alphaModFix/>
          </a:blip>
          <a:srcRect/>
          <a:stretch/>
        </p:blipFill>
        <p:spPr>
          <a:xfrm>
            <a:off x="2551203" y="4016734"/>
            <a:ext cx="404313" cy="824775"/>
          </a:xfrm>
          <a:prstGeom prst="rect">
            <a:avLst/>
          </a:prstGeom>
          <a:noFill/>
          <a:ln>
            <a:noFill/>
          </a:ln>
        </p:spPr>
      </p:pic>
      <p:pic>
        <p:nvPicPr>
          <p:cNvPr id="550" name="Google Shape;550;p33"/>
          <p:cNvPicPr preferRelativeResize="0"/>
          <p:nvPr/>
        </p:nvPicPr>
        <p:blipFill rotWithShape="1">
          <a:blip r:embed="rId3">
            <a:alphaModFix/>
          </a:blip>
          <a:srcRect/>
          <a:stretch/>
        </p:blipFill>
        <p:spPr>
          <a:xfrm>
            <a:off x="3484094" y="3737458"/>
            <a:ext cx="273808" cy="558552"/>
          </a:xfrm>
          <a:prstGeom prst="rect">
            <a:avLst/>
          </a:prstGeom>
          <a:noFill/>
          <a:ln>
            <a:noFill/>
          </a:ln>
        </p:spPr>
      </p:pic>
      <p:pic>
        <p:nvPicPr>
          <p:cNvPr id="551" name="Google Shape;551;p33"/>
          <p:cNvPicPr preferRelativeResize="0"/>
          <p:nvPr/>
        </p:nvPicPr>
        <p:blipFill rotWithShape="1">
          <a:blip r:embed="rId4">
            <a:alphaModFix/>
          </a:blip>
          <a:srcRect/>
          <a:stretch/>
        </p:blipFill>
        <p:spPr>
          <a:xfrm>
            <a:off x="3484094" y="4435326"/>
            <a:ext cx="283899" cy="579834"/>
          </a:xfrm>
          <a:prstGeom prst="rect">
            <a:avLst/>
          </a:prstGeom>
          <a:noFill/>
          <a:ln>
            <a:noFill/>
          </a:ln>
        </p:spPr>
      </p:pic>
      <p:pic>
        <p:nvPicPr>
          <p:cNvPr id="552" name="Google Shape;552;p33"/>
          <p:cNvPicPr preferRelativeResize="0"/>
          <p:nvPr/>
        </p:nvPicPr>
        <p:blipFill rotWithShape="1">
          <a:blip r:embed="rId5">
            <a:alphaModFix/>
          </a:blip>
          <a:srcRect/>
          <a:stretch/>
        </p:blipFill>
        <p:spPr>
          <a:xfrm>
            <a:off x="3862666" y="3737458"/>
            <a:ext cx="588286" cy="390759"/>
          </a:xfrm>
          <a:prstGeom prst="rect">
            <a:avLst/>
          </a:prstGeom>
          <a:noFill/>
          <a:ln>
            <a:noFill/>
          </a:ln>
        </p:spPr>
      </p:pic>
      <p:pic>
        <p:nvPicPr>
          <p:cNvPr id="553" name="Google Shape;553;p33"/>
          <p:cNvPicPr preferRelativeResize="0"/>
          <p:nvPr/>
        </p:nvPicPr>
        <p:blipFill rotWithShape="1">
          <a:blip r:embed="rId6">
            <a:alphaModFix/>
          </a:blip>
          <a:srcRect/>
          <a:stretch/>
        </p:blipFill>
        <p:spPr>
          <a:xfrm>
            <a:off x="3905153" y="4502483"/>
            <a:ext cx="648752" cy="339025"/>
          </a:xfrm>
          <a:prstGeom prst="rect">
            <a:avLst/>
          </a:prstGeom>
          <a:noFill/>
          <a:ln>
            <a:noFill/>
          </a:ln>
        </p:spPr>
      </p:pic>
      <p:pic>
        <p:nvPicPr>
          <p:cNvPr id="554" name="Google Shape;554;p33"/>
          <p:cNvPicPr preferRelativeResize="0"/>
          <p:nvPr/>
        </p:nvPicPr>
        <p:blipFill rotWithShape="1">
          <a:blip r:embed="rId4">
            <a:alphaModFix/>
          </a:blip>
          <a:srcRect/>
          <a:stretch/>
        </p:blipFill>
        <p:spPr>
          <a:xfrm>
            <a:off x="5253338" y="3990123"/>
            <a:ext cx="283899" cy="579834"/>
          </a:xfrm>
          <a:prstGeom prst="rect">
            <a:avLst/>
          </a:prstGeom>
          <a:noFill/>
          <a:ln>
            <a:noFill/>
          </a:ln>
        </p:spPr>
      </p:pic>
      <p:pic>
        <p:nvPicPr>
          <p:cNvPr id="555" name="Google Shape;555;p33"/>
          <p:cNvPicPr preferRelativeResize="0"/>
          <p:nvPr/>
        </p:nvPicPr>
        <p:blipFill rotWithShape="1">
          <a:blip r:embed="rId5">
            <a:alphaModFix/>
          </a:blip>
          <a:srcRect/>
          <a:stretch/>
        </p:blipFill>
        <p:spPr>
          <a:xfrm>
            <a:off x="5579525" y="3969753"/>
            <a:ext cx="588286" cy="390759"/>
          </a:xfrm>
          <a:prstGeom prst="rect">
            <a:avLst/>
          </a:prstGeom>
          <a:noFill/>
          <a:ln>
            <a:noFill/>
          </a:ln>
        </p:spPr>
      </p:pic>
      <p:pic>
        <p:nvPicPr>
          <p:cNvPr id="556" name="Google Shape;556;p33"/>
          <p:cNvPicPr preferRelativeResize="0"/>
          <p:nvPr/>
        </p:nvPicPr>
        <p:blipFill rotWithShape="1">
          <a:blip r:embed="rId6">
            <a:alphaModFix/>
          </a:blip>
          <a:srcRect/>
          <a:stretch/>
        </p:blipFill>
        <p:spPr>
          <a:xfrm>
            <a:off x="5622998" y="4240942"/>
            <a:ext cx="648752" cy="339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4"/>
          <p:cNvSpPr txBox="1">
            <a:spLocks noGrp="1"/>
          </p:cNvSpPr>
          <p:nvPr>
            <p:ph type="body" idx="1"/>
          </p:nvPr>
        </p:nvSpPr>
        <p:spPr>
          <a:xfrm>
            <a:off x="144376" y="1268016"/>
            <a:ext cx="8077454" cy="3326638"/>
          </a:xfrm>
          <a:prstGeom prst="rect">
            <a:avLst/>
          </a:prstGeom>
          <a:noFill/>
          <a:ln>
            <a:noFill/>
          </a:ln>
        </p:spPr>
        <p:txBody>
          <a:bodyPr spcFirstLastPara="1" wrap="square" lIns="91425" tIns="45700" rIns="91425" bIns="45700" anchor="t" anchorCtr="0">
            <a:noAutofit/>
          </a:bodyPr>
          <a:lstStyle/>
          <a:p>
            <a:pPr marL="731520" lvl="2" indent="-285750" algn="l" rtl="0">
              <a:lnSpc>
                <a:spcPct val="90000"/>
              </a:lnSpc>
              <a:spcBef>
                <a:spcPts val="375"/>
              </a:spcBef>
              <a:spcAft>
                <a:spcPts val="0"/>
              </a:spcAft>
              <a:buSzPts val="1800"/>
              <a:buChar char="•"/>
            </a:pPr>
            <a:r>
              <a:rPr lang="en-US" sz="1900"/>
              <a:t>3- and 4-year-old bilingual children outperform their monolingual counterparts in ToM tasks (Goetz, 2003; Greenberg et al., 2013; Kovács, 2009; Schroeder, 2018).</a:t>
            </a:r>
            <a:endParaRPr/>
          </a:p>
          <a:p>
            <a:pPr marL="731520" lvl="2" indent="-171450" algn="l" rtl="0">
              <a:lnSpc>
                <a:spcPct val="90000"/>
              </a:lnSpc>
              <a:spcBef>
                <a:spcPts val="375"/>
              </a:spcBef>
              <a:spcAft>
                <a:spcPts val="0"/>
              </a:spcAft>
              <a:buSzPts val="1800"/>
              <a:buNone/>
            </a:pPr>
            <a:endParaRPr sz="1900"/>
          </a:p>
          <a:p>
            <a:pPr marL="731520" lvl="2" indent="-285750" algn="l" rtl="0">
              <a:lnSpc>
                <a:spcPct val="90000"/>
              </a:lnSpc>
              <a:spcBef>
                <a:spcPts val="375"/>
              </a:spcBef>
              <a:spcAft>
                <a:spcPts val="0"/>
              </a:spcAft>
              <a:buSzPts val="1800"/>
              <a:buChar char="•"/>
            </a:pPr>
            <a:r>
              <a:rPr lang="en-US" sz="1900"/>
              <a:t>ToM differences in bilingual children have been connected to </a:t>
            </a:r>
            <a:r>
              <a:rPr lang="en-US" sz="1900" i="1"/>
              <a:t>general differences in </a:t>
            </a:r>
            <a:r>
              <a:rPr lang="en-US" sz="1900" i="1" u="sng"/>
              <a:t>general cognitive performance</a:t>
            </a:r>
            <a:r>
              <a:rPr lang="en-US" sz="1900" u="sng"/>
              <a:t> </a:t>
            </a:r>
            <a:r>
              <a:rPr lang="en-US" sz="1900"/>
              <a:t>(e.g., Bialystok &amp; Senman, 2004) or to advanced </a:t>
            </a:r>
            <a:r>
              <a:rPr lang="en-US" sz="1900" i="1" u="sng"/>
              <a:t>metalinguistic awareness </a:t>
            </a:r>
            <a:r>
              <a:rPr lang="en-US" sz="1900"/>
              <a:t>(the ability to reflect upon and manipulate language.</a:t>
            </a:r>
            <a:endParaRPr/>
          </a:p>
          <a:p>
            <a:pPr marL="731520" lvl="2" indent="-171450" algn="l" rtl="0">
              <a:lnSpc>
                <a:spcPct val="90000"/>
              </a:lnSpc>
              <a:spcBef>
                <a:spcPts val="375"/>
              </a:spcBef>
              <a:spcAft>
                <a:spcPts val="0"/>
              </a:spcAft>
              <a:buSzPts val="1800"/>
              <a:buNone/>
            </a:pPr>
            <a:endParaRPr sz="1900"/>
          </a:p>
          <a:p>
            <a:pPr marL="731520" lvl="2" indent="-285750" algn="l" rtl="0">
              <a:lnSpc>
                <a:spcPct val="90000"/>
              </a:lnSpc>
              <a:spcBef>
                <a:spcPts val="375"/>
              </a:spcBef>
              <a:spcAft>
                <a:spcPts val="0"/>
              </a:spcAft>
              <a:buSzPts val="1800"/>
              <a:buChar char="•"/>
            </a:pPr>
            <a:r>
              <a:rPr lang="en-US" sz="1900"/>
              <a:t>Encountering people who do not speak one of the languages that a bilingual child can speak forces bilingual children to reflect on their knowledge of what other people know (and do not know) earlier than monolinguals, who do not encounter this problem (Kovács, 2009).</a:t>
            </a:r>
            <a:endParaRPr/>
          </a:p>
          <a:p>
            <a:pPr marL="731520" lvl="2" indent="-171450" algn="l" rtl="0">
              <a:lnSpc>
                <a:spcPct val="90000"/>
              </a:lnSpc>
              <a:spcBef>
                <a:spcPts val="375"/>
              </a:spcBef>
              <a:spcAft>
                <a:spcPts val="0"/>
              </a:spcAft>
              <a:buSzPts val="1800"/>
              <a:buNone/>
            </a:pPr>
            <a:endParaRPr sz="1900"/>
          </a:p>
        </p:txBody>
      </p:sp>
      <p:sp>
        <p:nvSpPr>
          <p:cNvPr id="562" name="Google Shape;562;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Bilingualism and ToM in children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5"/>
          <p:cNvSpPr txBox="1">
            <a:spLocks noGrp="1"/>
          </p:cNvSpPr>
          <p:nvPr>
            <p:ph type="body" idx="1"/>
          </p:nvPr>
        </p:nvSpPr>
        <p:spPr>
          <a:xfrm>
            <a:off x="628650" y="1268016"/>
            <a:ext cx="7543800" cy="34599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800"/>
              <a:buNone/>
            </a:pPr>
            <a:r>
              <a:rPr lang="en-US" sz="1900" b="1"/>
              <a:t>SAMPLE</a:t>
            </a:r>
            <a:endParaRPr/>
          </a:p>
          <a:p>
            <a:pPr marL="914400" lvl="1" indent="-342900" algn="l" rtl="0">
              <a:lnSpc>
                <a:spcPct val="90000"/>
              </a:lnSpc>
              <a:spcBef>
                <a:spcPts val="375"/>
              </a:spcBef>
              <a:spcAft>
                <a:spcPts val="0"/>
              </a:spcAft>
              <a:buSzPts val="1800"/>
              <a:buChar char="•"/>
            </a:pPr>
            <a:r>
              <a:rPr lang="en-US" sz="1900"/>
              <a:t>N = 89 (subset of Study 1) college students based in Southern California, Florida and Texas </a:t>
            </a:r>
            <a:endParaRPr sz="1900" i="1"/>
          </a:p>
          <a:p>
            <a:pPr marL="457200" lvl="0" indent="-228600" algn="l" rtl="0">
              <a:lnSpc>
                <a:spcPct val="90000"/>
              </a:lnSpc>
              <a:spcBef>
                <a:spcPts val="750"/>
              </a:spcBef>
              <a:spcAft>
                <a:spcPts val="0"/>
              </a:spcAft>
              <a:buClr>
                <a:schemeClr val="dk1"/>
              </a:buClr>
              <a:buSzPts val="1800"/>
              <a:buNone/>
            </a:pPr>
            <a:endParaRPr sz="1900"/>
          </a:p>
          <a:p>
            <a:pPr marL="0" lvl="0" indent="0" algn="l" rtl="0">
              <a:lnSpc>
                <a:spcPct val="90000"/>
              </a:lnSpc>
              <a:spcBef>
                <a:spcPts val="750"/>
              </a:spcBef>
              <a:spcAft>
                <a:spcPts val="0"/>
              </a:spcAft>
              <a:buSzPts val="1800"/>
              <a:buNone/>
            </a:pPr>
            <a:r>
              <a:rPr lang="en-US" sz="1900" b="1"/>
              <a:t>LANGUAGE EXPERIENCE AND SOCIAL NETWORK MEASURES</a:t>
            </a:r>
            <a:endParaRPr/>
          </a:p>
          <a:p>
            <a:pPr marL="914400" lvl="1" indent="-342900" algn="l" rtl="0">
              <a:lnSpc>
                <a:spcPct val="90000"/>
              </a:lnSpc>
              <a:spcBef>
                <a:spcPts val="375"/>
              </a:spcBef>
              <a:spcAft>
                <a:spcPts val="0"/>
              </a:spcAft>
              <a:buSzPts val="1800"/>
              <a:buChar char="•"/>
            </a:pPr>
            <a:r>
              <a:rPr lang="en-US" sz="1900"/>
              <a:t>All the measures described in Study 1</a:t>
            </a:r>
            <a:endParaRPr/>
          </a:p>
          <a:p>
            <a:pPr marL="914400" lvl="1" indent="-342900" algn="l" rtl="0">
              <a:lnSpc>
                <a:spcPct val="90000"/>
              </a:lnSpc>
              <a:spcBef>
                <a:spcPts val="375"/>
              </a:spcBef>
              <a:spcAft>
                <a:spcPts val="0"/>
              </a:spcAft>
              <a:buSzPts val="1800"/>
              <a:buChar char="•"/>
            </a:pPr>
            <a:r>
              <a:rPr lang="en-US" sz="1900"/>
              <a:t>Online mouse tracking Perspective taking task (Director’s task) to measure part of the ToM construct </a:t>
            </a:r>
            <a:endParaRPr/>
          </a:p>
          <a:p>
            <a:pPr marL="914400" lvl="1" indent="-342900" algn="l" rtl="0">
              <a:lnSpc>
                <a:spcPct val="90000"/>
              </a:lnSpc>
              <a:spcBef>
                <a:spcPts val="375"/>
              </a:spcBef>
              <a:spcAft>
                <a:spcPts val="0"/>
              </a:spcAft>
              <a:buSzPts val="1800"/>
              <a:buChar char="•"/>
            </a:pPr>
            <a:r>
              <a:rPr lang="en-US" sz="1900"/>
              <a:t>Online metalinguistic task</a:t>
            </a:r>
            <a:endParaRPr/>
          </a:p>
          <a:p>
            <a:pPr marL="411480" lvl="2" indent="0" algn="l" rtl="0">
              <a:lnSpc>
                <a:spcPct val="90000"/>
              </a:lnSpc>
              <a:spcBef>
                <a:spcPts val="375"/>
              </a:spcBef>
              <a:spcAft>
                <a:spcPts val="0"/>
              </a:spcAft>
              <a:buSzPts val="1800"/>
              <a:buNone/>
            </a:pPr>
            <a:endParaRPr sz="1900"/>
          </a:p>
        </p:txBody>
      </p:sp>
      <p:sp>
        <p:nvSpPr>
          <p:cNvPr id="568" name="Google Shape;568;p3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endParaRPr/>
          </a:p>
        </p:txBody>
      </p:sp>
      <p:sp>
        <p:nvSpPr>
          <p:cNvPr id="575" name="Google Shape;575;p36"/>
          <p:cNvSpPr txBox="1">
            <a:spLocks noGrp="1"/>
          </p:cNvSpPr>
          <p:nvPr>
            <p:ph type="sldNum" idx="12"/>
          </p:nvPr>
        </p:nvSpPr>
        <p:spPr>
          <a:xfrm>
            <a:off x="8483346" y="4704588"/>
            <a:ext cx="48006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1050" b="1" i="0" u="none" strike="noStrike" cap="none">
                <a:solidFill>
                  <a:srgbClr val="FFFFFF"/>
                </a:solidFill>
                <a:latin typeface="Arial"/>
                <a:ea typeface="Arial"/>
                <a:cs typeface="Arial"/>
                <a:sym typeface="Arial"/>
              </a:rPr>
              <a:t>36</a:t>
            </a:fld>
            <a:endParaRPr sz="1050" b="1" i="0" u="none" strike="noStrike" cap="none">
              <a:solidFill>
                <a:srgbClr val="FFFFFF"/>
              </a:solidFill>
              <a:latin typeface="Arial"/>
              <a:ea typeface="Arial"/>
              <a:cs typeface="Arial"/>
              <a:sym typeface="Arial"/>
            </a:endParaRPr>
          </a:p>
        </p:txBody>
      </p:sp>
      <p:pic>
        <p:nvPicPr>
          <p:cNvPr id="576" name="Google Shape;576;p36"/>
          <p:cNvPicPr preferRelativeResize="0">
            <a:picLocks noGrp="1"/>
          </p:cNvPicPr>
          <p:nvPr>
            <p:ph type="body" idx="1"/>
          </p:nvPr>
        </p:nvPicPr>
        <p:blipFill rotWithShape="1">
          <a:blip r:embed="rId3">
            <a:alphaModFix/>
          </a:blip>
          <a:srcRect/>
          <a:stretch/>
        </p:blipFill>
        <p:spPr>
          <a:xfrm>
            <a:off x="628650" y="10999"/>
            <a:ext cx="7580354" cy="46935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37"/>
          <p:cNvSpPr txBox="1">
            <a:spLocks noGrp="1"/>
          </p:cNvSpPr>
          <p:nvPr>
            <p:ph type="title"/>
          </p:nvPr>
        </p:nvSpPr>
        <p:spPr>
          <a:xfrm>
            <a:off x="802386" y="363474"/>
            <a:ext cx="7543800" cy="12070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sz="1900"/>
              <a:t>Significant predictors of the director’s task (perspective taking)</a:t>
            </a:r>
            <a:br>
              <a:rPr lang="en-US" sz="1900"/>
            </a:br>
            <a:r>
              <a:rPr lang="en-US" sz="1900"/>
              <a:t>(p &lt; 0.001)  in the model</a:t>
            </a:r>
            <a:br>
              <a:rPr lang="en-US" sz="1900"/>
            </a:br>
            <a:endParaRPr sz="1900"/>
          </a:p>
        </p:txBody>
      </p:sp>
      <p:sp>
        <p:nvSpPr>
          <p:cNvPr id="582" name="Google Shape;582;p37"/>
          <p:cNvSpPr txBox="1">
            <a:spLocks noGrp="1"/>
          </p:cNvSpPr>
          <p:nvPr>
            <p:ph type="sldNum" idx="12"/>
          </p:nvPr>
        </p:nvSpPr>
        <p:spPr>
          <a:xfrm>
            <a:off x="8483346" y="4704588"/>
            <a:ext cx="480060" cy="273844"/>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fld id="{00000000-1234-1234-1234-123412341234}" type="slidenum">
              <a:rPr lang="en-US" sz="1050" b="1" i="0" u="none" strike="noStrike" cap="none">
                <a:solidFill>
                  <a:srgbClr val="FFFFFF"/>
                </a:solidFill>
                <a:latin typeface="Arial"/>
                <a:ea typeface="Arial"/>
                <a:cs typeface="Arial"/>
                <a:sym typeface="Arial"/>
              </a:rPr>
              <a:t>37</a:t>
            </a:fld>
            <a:endParaRPr sz="1050" b="1" i="0" u="none" strike="noStrike" cap="none">
              <a:solidFill>
                <a:srgbClr val="FFFFFF"/>
              </a:solidFill>
              <a:latin typeface="Arial"/>
              <a:ea typeface="Arial"/>
              <a:cs typeface="Arial"/>
              <a:sym typeface="Arial"/>
            </a:endParaRPr>
          </a:p>
        </p:txBody>
      </p:sp>
      <p:grpSp>
        <p:nvGrpSpPr>
          <p:cNvPr id="583" name="Google Shape;583;p37"/>
          <p:cNvGrpSpPr/>
          <p:nvPr/>
        </p:nvGrpSpPr>
        <p:grpSpPr>
          <a:xfrm>
            <a:off x="802481" y="2438502"/>
            <a:ext cx="7543799" cy="1414462"/>
            <a:chOff x="0" y="649460"/>
            <a:chExt cx="7543799" cy="1414462"/>
          </a:xfrm>
        </p:grpSpPr>
        <p:sp>
          <p:nvSpPr>
            <p:cNvPr id="584" name="Google Shape;584;p37"/>
            <p:cNvSpPr/>
            <p:nvPr/>
          </p:nvSpPr>
          <p:spPr>
            <a:xfrm>
              <a:off x="0" y="649460"/>
              <a:ext cx="2357437" cy="1414462"/>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txBox="1"/>
            <p:nvPr/>
          </p:nvSpPr>
          <p:spPr>
            <a:xfrm>
              <a:off x="0" y="649460"/>
              <a:ext cx="2357437" cy="141446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Mean L2 use</a:t>
              </a:r>
              <a:endParaRPr/>
            </a:p>
          </p:txBody>
        </p:sp>
        <p:sp>
          <p:nvSpPr>
            <p:cNvPr id="586" name="Google Shape;586;p37"/>
            <p:cNvSpPr/>
            <p:nvPr/>
          </p:nvSpPr>
          <p:spPr>
            <a:xfrm>
              <a:off x="2593181" y="649460"/>
              <a:ext cx="2357437" cy="1414462"/>
            </a:xfrm>
            <a:prstGeom prst="rect">
              <a:avLst/>
            </a:prstGeom>
            <a:solidFill>
              <a:srgbClr val="C47F6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txBox="1"/>
            <p:nvPr/>
          </p:nvSpPr>
          <p:spPr>
            <a:xfrm>
              <a:off x="2593181" y="649460"/>
              <a:ext cx="2357437" cy="141446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Ego switch</a:t>
              </a:r>
              <a:endParaRPr/>
            </a:p>
          </p:txBody>
        </p:sp>
        <p:sp>
          <p:nvSpPr>
            <p:cNvPr id="588" name="Google Shape;588;p37"/>
            <p:cNvSpPr/>
            <p:nvPr/>
          </p:nvSpPr>
          <p:spPr>
            <a:xfrm>
              <a:off x="5186362" y="649460"/>
              <a:ext cx="2357437" cy="1414462"/>
            </a:xfrm>
            <a:prstGeom prst="rect">
              <a:avLst/>
            </a:prstGeom>
            <a:solidFill>
              <a:srgbClr val="A4A4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txBox="1"/>
            <p:nvPr/>
          </p:nvSpPr>
          <p:spPr>
            <a:xfrm>
              <a:off x="5186362" y="649460"/>
              <a:ext cx="2357437" cy="141446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Arial"/>
                  <a:ea typeface="Arial"/>
                  <a:cs typeface="Arial"/>
                  <a:sym typeface="Arial"/>
                </a:rPr>
                <a:t>Alter-ties languages spoken during childhood</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8"/>
          <p:cNvSpPr txBox="1">
            <a:spLocks noGrp="1"/>
          </p:cNvSpPr>
          <p:nvPr>
            <p:ph type="title"/>
          </p:nvPr>
        </p:nvSpPr>
        <p:spPr>
          <a:xfrm>
            <a:off x="628650" y="1298575"/>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0000"/>
              <a:buNone/>
            </a:pPr>
            <a:r>
              <a:rPr lang="en-US" sz="4000"/>
              <a:t/>
            </a:r>
            <a:br>
              <a:rPr lang="en-US" sz="4000"/>
            </a:br>
            <a:r>
              <a:rPr lang="en-US" sz="4000"/>
              <a:t/>
            </a:r>
            <a:br>
              <a:rPr lang="en-US" sz="4000"/>
            </a:br>
            <a:r>
              <a:rPr lang="en-US" sz="4000"/>
              <a:t>Study 3</a:t>
            </a:r>
            <a:br>
              <a:rPr lang="en-US" sz="4000"/>
            </a:br>
            <a:r>
              <a:rPr lang="en-US" sz="4000"/>
              <a:t> </a:t>
            </a:r>
            <a:br>
              <a:rPr lang="en-US" sz="4000"/>
            </a:br>
            <a:r>
              <a:rPr lang="en-US" sz="4000"/>
              <a:t>Using Latent Variable Analysis to capture Variability in Bilingual Language Experience</a:t>
            </a:r>
            <a:endParaRPr/>
          </a:p>
        </p:txBody>
      </p:sp>
      <p:sp>
        <p:nvSpPr>
          <p:cNvPr id="595" name="Google Shape;595;p38"/>
          <p:cNvSpPr txBox="1">
            <a:spLocks noGrp="1"/>
          </p:cNvSpPr>
          <p:nvPr>
            <p:ph type="sldNum" idx="12"/>
          </p:nvPr>
        </p:nvSpPr>
        <p:spPr>
          <a:xfrm>
            <a:off x="8248650" y="3216275"/>
            <a:ext cx="895350" cy="4810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2100" b="1" i="0" u="none" strike="noStrike" cap="none">
                <a:solidFill>
                  <a:srgbClr val="FFFFFF"/>
                </a:solidFill>
                <a:latin typeface="Arial"/>
                <a:ea typeface="Arial"/>
                <a:cs typeface="Arial"/>
                <a:sym typeface="Arial"/>
              </a:rPr>
              <a:t>38</a:t>
            </a:fld>
            <a:endParaRPr sz="2100" b="1" i="0" u="none" strike="noStrike" cap="none">
              <a:solidFill>
                <a:srgbClr val="FFFFFF"/>
              </a:solidFill>
              <a:latin typeface="Arial"/>
              <a:ea typeface="Arial"/>
              <a:cs typeface="Arial"/>
              <a:sym typeface="Arial"/>
            </a:endParaRPr>
          </a:p>
        </p:txBody>
      </p:sp>
      <p:sp>
        <p:nvSpPr>
          <p:cNvPr id="596" name="Google Shape;596;p38"/>
          <p:cNvSpPr txBox="1"/>
          <p:nvPr/>
        </p:nvSpPr>
        <p:spPr>
          <a:xfrm>
            <a:off x="909186" y="4854804"/>
            <a:ext cx="27318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(Navarro &amp; Rossi, under review)</a:t>
            </a:r>
            <a:endParaRPr/>
          </a:p>
        </p:txBody>
      </p:sp>
      <p:pic>
        <p:nvPicPr>
          <p:cNvPr id="597" name="Google Shape;597;p38"/>
          <p:cNvPicPr preferRelativeResize="0"/>
          <p:nvPr/>
        </p:nvPicPr>
        <p:blipFill rotWithShape="1">
          <a:blip r:embed="rId3">
            <a:alphaModFix/>
          </a:blip>
          <a:srcRect/>
          <a:stretch/>
        </p:blipFill>
        <p:spPr>
          <a:xfrm>
            <a:off x="3581863" y="3741713"/>
            <a:ext cx="2424466" cy="12669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9"/>
          <p:cNvSpPr txBox="1">
            <a:spLocks noGrp="1"/>
          </p:cNvSpPr>
          <p:nvPr>
            <p:ph type="body" idx="1"/>
          </p:nvPr>
        </p:nvSpPr>
        <p:spPr>
          <a:xfrm>
            <a:off x="309966" y="278969"/>
            <a:ext cx="8036220" cy="468048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750"/>
              </a:spcBef>
              <a:spcAft>
                <a:spcPts val="0"/>
              </a:spcAft>
              <a:buSzPct val="92664"/>
              <a:buNone/>
            </a:pPr>
            <a:r>
              <a:rPr lang="en-US"/>
              <a:t>An exploratory approach to describing the </a:t>
            </a:r>
            <a:r>
              <a:rPr lang="en-US" i="1"/>
              <a:t>components of </a:t>
            </a:r>
            <a:r>
              <a:rPr lang="en-US"/>
              <a:t>bilingualism</a:t>
            </a:r>
            <a:endParaRPr/>
          </a:p>
          <a:p>
            <a:pPr marL="457200" lvl="0" indent="-228600" algn="l" rtl="0">
              <a:lnSpc>
                <a:spcPct val="90000"/>
              </a:lnSpc>
              <a:spcBef>
                <a:spcPts val="750"/>
              </a:spcBef>
              <a:spcAft>
                <a:spcPts val="0"/>
              </a:spcAft>
              <a:buClr>
                <a:schemeClr val="dk1"/>
              </a:buClr>
              <a:buSzPct val="92664"/>
              <a:buNone/>
            </a:pPr>
            <a:endParaRPr/>
          </a:p>
          <a:p>
            <a:pPr marL="457200" lvl="0" indent="-342900" algn="l" rtl="0">
              <a:lnSpc>
                <a:spcPct val="90000"/>
              </a:lnSpc>
              <a:spcBef>
                <a:spcPts val="750"/>
              </a:spcBef>
              <a:spcAft>
                <a:spcPts val="0"/>
              </a:spcAft>
              <a:buClr>
                <a:schemeClr val="dk1"/>
              </a:buClr>
              <a:buSzPct val="92664"/>
              <a:buChar char="•"/>
            </a:pPr>
            <a:r>
              <a:rPr lang="en-US"/>
              <a:t>We used </a:t>
            </a:r>
            <a:r>
              <a:rPr lang="en-US" i="1"/>
              <a:t>latent factor analyses</a:t>
            </a:r>
            <a:r>
              <a:rPr lang="en-US"/>
              <a:t> to examine whether bilingualism is better understood as a </a:t>
            </a:r>
            <a:r>
              <a:rPr lang="en-US" i="1"/>
              <a:t>monolithic trait with multiple subcategories </a:t>
            </a:r>
            <a:r>
              <a:rPr lang="en-US"/>
              <a:t>or if it is better defined by </a:t>
            </a:r>
            <a:r>
              <a:rPr lang="en-US" i="1"/>
              <a:t>related but distinct aspects of language experience</a:t>
            </a:r>
            <a:endParaRPr/>
          </a:p>
          <a:p>
            <a:pPr marL="457200" lvl="0" indent="-228600" algn="l" rtl="0">
              <a:lnSpc>
                <a:spcPct val="90000"/>
              </a:lnSpc>
              <a:spcBef>
                <a:spcPts val="750"/>
              </a:spcBef>
              <a:spcAft>
                <a:spcPts val="0"/>
              </a:spcAft>
              <a:buClr>
                <a:schemeClr val="dk1"/>
              </a:buClr>
              <a:buSzPct val="92664"/>
              <a:buNone/>
            </a:pPr>
            <a:endParaRPr i="1"/>
          </a:p>
          <a:p>
            <a:pPr marL="457200" lvl="0" indent="-342900" algn="l" rtl="0">
              <a:lnSpc>
                <a:spcPct val="90000"/>
              </a:lnSpc>
              <a:spcBef>
                <a:spcPts val="750"/>
              </a:spcBef>
              <a:spcAft>
                <a:spcPts val="0"/>
              </a:spcAft>
              <a:buClr>
                <a:schemeClr val="dk1"/>
              </a:buClr>
              <a:buSzPct val="92664"/>
              <a:buChar char="•"/>
            </a:pPr>
            <a:r>
              <a:rPr lang="en-US"/>
              <a:t>MEASURES</a:t>
            </a:r>
            <a:endParaRPr/>
          </a:p>
          <a:p>
            <a:pPr marL="914400" lvl="1" indent="-342900" algn="l" rtl="0">
              <a:lnSpc>
                <a:spcPct val="90000"/>
              </a:lnSpc>
              <a:spcBef>
                <a:spcPts val="375"/>
              </a:spcBef>
              <a:spcAft>
                <a:spcPts val="0"/>
              </a:spcAft>
              <a:buSzPct val="108108"/>
              <a:buChar char="•"/>
            </a:pPr>
            <a:r>
              <a:rPr lang="en-US"/>
              <a:t>Language Experience and Proficiency Questionnaire (</a:t>
            </a:r>
            <a:r>
              <a:rPr lang="en-US" sz="1500"/>
              <a:t>LEAP-Q;</a:t>
            </a:r>
            <a:r>
              <a:rPr lang="en-US"/>
              <a:t> </a:t>
            </a:r>
            <a:r>
              <a:rPr lang="en-US" sz="1500"/>
              <a:t>Marian, Blumenfeld, &amp; Kaushanskaya, 2007</a:t>
            </a:r>
            <a:r>
              <a:rPr lang="en-US"/>
              <a:t>)</a:t>
            </a:r>
            <a:endParaRPr/>
          </a:p>
          <a:p>
            <a:pPr marL="914400" lvl="1" indent="-342900" algn="l" rtl="0">
              <a:lnSpc>
                <a:spcPct val="90000"/>
              </a:lnSpc>
              <a:spcBef>
                <a:spcPts val="375"/>
              </a:spcBef>
              <a:spcAft>
                <a:spcPts val="0"/>
              </a:spcAft>
              <a:buSzPct val="108108"/>
              <a:buChar char="•"/>
            </a:pPr>
            <a:r>
              <a:rPr lang="en-US"/>
              <a:t>Language and Social Background Questionnaire (</a:t>
            </a:r>
            <a:r>
              <a:rPr lang="en-US" sz="1400"/>
              <a:t>Anderson et al., 2018</a:t>
            </a:r>
            <a:r>
              <a:rPr lang="en-US"/>
              <a:t>)</a:t>
            </a:r>
            <a:endParaRPr/>
          </a:p>
          <a:p>
            <a:pPr marL="914400" lvl="1" indent="-342900" algn="l" rtl="0">
              <a:lnSpc>
                <a:spcPct val="90000"/>
              </a:lnSpc>
              <a:spcBef>
                <a:spcPts val="375"/>
              </a:spcBef>
              <a:spcAft>
                <a:spcPts val="0"/>
              </a:spcAft>
              <a:buSzPct val="108108"/>
              <a:buChar char="•"/>
            </a:pPr>
            <a:r>
              <a:rPr lang="en-US"/>
              <a:t>Switching Questionnaire (</a:t>
            </a:r>
            <a:r>
              <a:rPr lang="en-US" sz="1400"/>
              <a:t>Rodriguez-Fornells et al., 2012</a:t>
            </a:r>
            <a:r>
              <a:rPr lang="en-US"/>
              <a:t>)</a:t>
            </a:r>
            <a:endParaRPr/>
          </a:p>
          <a:p>
            <a:pPr marL="914400" lvl="1" indent="-342900" algn="l" rtl="0">
              <a:lnSpc>
                <a:spcPct val="90000"/>
              </a:lnSpc>
              <a:spcBef>
                <a:spcPts val="375"/>
              </a:spcBef>
              <a:spcAft>
                <a:spcPts val="0"/>
              </a:spcAft>
              <a:buSzPct val="108108"/>
              <a:buChar char="•"/>
            </a:pPr>
            <a:r>
              <a:rPr lang="en-US"/>
              <a:t>Social network interview (based on method of </a:t>
            </a:r>
            <a:r>
              <a:rPr lang="en-US" sz="1400"/>
              <a:t>McCarty et al. 2019</a:t>
            </a:r>
            <a:r>
              <a:rPr lang="en-US"/>
              <a:t>)</a:t>
            </a:r>
            <a:endParaRPr/>
          </a:p>
          <a:p>
            <a:pPr marL="1371600" lvl="2" indent="-342900" algn="l" rtl="0">
              <a:lnSpc>
                <a:spcPct val="90000"/>
              </a:lnSpc>
              <a:spcBef>
                <a:spcPts val="375"/>
              </a:spcBef>
              <a:spcAft>
                <a:spcPts val="0"/>
              </a:spcAft>
              <a:buSzPct val="129729"/>
              <a:buChar char="•"/>
            </a:pPr>
            <a:r>
              <a:rPr lang="en-US"/>
              <a:t>Communication, languages, switching tendencies, childhood (Rossi &amp; Navarro, in prep)</a:t>
            </a:r>
            <a:endParaRPr/>
          </a:p>
          <a:p>
            <a:pPr marL="1371600" lvl="2" indent="-342900" algn="l" rtl="0">
              <a:lnSpc>
                <a:spcPct val="90000"/>
              </a:lnSpc>
              <a:spcBef>
                <a:spcPts val="375"/>
              </a:spcBef>
              <a:spcAft>
                <a:spcPts val="0"/>
              </a:spcAft>
              <a:buSzPct val="129729"/>
              <a:buChar char="•"/>
            </a:pPr>
            <a:r>
              <a:rPr lang="en-US"/>
              <a:t>Duration ± 5-7 minutes</a:t>
            </a:r>
            <a:endParaRPr/>
          </a:p>
          <a:p>
            <a:pPr marL="411480" lvl="2" indent="0" algn="l" rtl="0">
              <a:lnSpc>
                <a:spcPct val="90000"/>
              </a:lnSpc>
              <a:spcBef>
                <a:spcPts val="375"/>
              </a:spcBef>
              <a:spcAft>
                <a:spcPts val="0"/>
              </a:spcAft>
              <a:buSzPct val="129729"/>
              <a:buNone/>
            </a:pPr>
            <a:endParaRPr/>
          </a:p>
          <a:p>
            <a:pPr marL="457200" lvl="0" indent="-342900" algn="l" rtl="0">
              <a:lnSpc>
                <a:spcPct val="90000"/>
              </a:lnSpc>
              <a:spcBef>
                <a:spcPts val="750"/>
              </a:spcBef>
              <a:spcAft>
                <a:spcPts val="0"/>
              </a:spcAft>
              <a:buClr>
                <a:schemeClr val="dk1"/>
              </a:buClr>
              <a:buSzPct val="92664"/>
              <a:buChar char="•"/>
            </a:pPr>
            <a:r>
              <a:rPr lang="en-US"/>
              <a:t>SAMPLE</a:t>
            </a:r>
            <a:endParaRPr/>
          </a:p>
          <a:p>
            <a:pPr marL="914400" lvl="1" indent="-342900" algn="l" rtl="0">
              <a:lnSpc>
                <a:spcPct val="90000"/>
              </a:lnSpc>
              <a:spcBef>
                <a:spcPts val="375"/>
              </a:spcBef>
              <a:spcAft>
                <a:spcPts val="0"/>
              </a:spcAft>
              <a:buSzPct val="108108"/>
              <a:buChar char="•"/>
            </a:pPr>
            <a:r>
              <a:rPr lang="en-US"/>
              <a:t>N = 222 college students based in Southern California, Florida and Texas </a:t>
            </a:r>
            <a:endParaRPr/>
          </a:p>
          <a:p>
            <a:pPr marL="914400" lvl="1" indent="-342900" algn="l" rtl="0">
              <a:lnSpc>
                <a:spcPct val="90000"/>
              </a:lnSpc>
              <a:spcBef>
                <a:spcPts val="375"/>
              </a:spcBef>
              <a:spcAft>
                <a:spcPts val="0"/>
              </a:spcAft>
              <a:buSzPct val="108108"/>
              <a:buChar char="•"/>
            </a:pPr>
            <a:r>
              <a:rPr lang="en-US"/>
              <a:t>All together: +100 variables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p:nvPr/>
        </p:nvSpPr>
        <p:spPr>
          <a:xfrm>
            <a:off x="3630501" y="473989"/>
            <a:ext cx="5134911" cy="1400531"/>
          </a:xfrm>
          <a:prstGeom prst="rect">
            <a:avLst/>
          </a:prstGeom>
          <a:noFill/>
          <a:ln>
            <a:noFill/>
          </a:ln>
        </p:spPr>
        <p:txBody>
          <a:bodyPr spcFirstLastPara="1" wrap="square" lIns="91425" tIns="45700" rIns="91425" bIns="45700" anchor="t" anchorCtr="0">
            <a:normAutofit/>
          </a:bodyPr>
          <a:lstStyle/>
          <a:p>
            <a:pPr marL="342900" marR="0" lvl="1"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Reinaldo: Learned to speak Spanish at home in Cuba, some Russian at school in Cuba, then lived in </a:t>
            </a:r>
            <a:r>
              <a:rPr lang="en-US" sz="1800">
                <a:solidFill>
                  <a:schemeClr val="dk1"/>
                </a:solidFill>
                <a:latin typeface="Calibri"/>
                <a:ea typeface="Calibri"/>
                <a:cs typeface="Calibri"/>
                <a:sym typeface="Calibri"/>
              </a:rPr>
              <a:t>Galicia</a:t>
            </a:r>
            <a:r>
              <a:rPr lang="en-US" sz="1800" b="0" i="0" u="none" strike="noStrike" cap="none">
                <a:solidFill>
                  <a:schemeClr val="dk1"/>
                </a:solidFill>
                <a:latin typeface="Calibri"/>
                <a:ea typeface="Calibri"/>
                <a:cs typeface="Calibri"/>
                <a:sym typeface="Calibri"/>
              </a:rPr>
              <a:t> (Spain) where he was exposed to </a:t>
            </a:r>
            <a:r>
              <a:rPr lang="en-US" sz="1800">
                <a:solidFill>
                  <a:schemeClr val="dk1"/>
                </a:solidFill>
                <a:latin typeface="Calibri"/>
                <a:ea typeface="Calibri"/>
                <a:cs typeface="Calibri"/>
                <a:sym typeface="Calibri"/>
              </a:rPr>
              <a:t>Galician</a:t>
            </a:r>
            <a:r>
              <a:rPr lang="en-US" sz="1800" b="0" i="0" u="none" strike="noStrike" cap="none">
                <a:solidFill>
                  <a:schemeClr val="dk1"/>
                </a:solidFill>
                <a:latin typeface="Calibri"/>
                <a:ea typeface="Calibri"/>
                <a:cs typeface="Calibri"/>
                <a:sym typeface="Calibri"/>
              </a:rPr>
              <a:t> and </a:t>
            </a:r>
            <a:r>
              <a:rPr lang="en-US" sz="1800">
                <a:solidFill>
                  <a:schemeClr val="dk1"/>
                </a:solidFill>
                <a:latin typeface="Calibri"/>
                <a:ea typeface="Calibri"/>
                <a:cs typeface="Calibri"/>
                <a:sym typeface="Calibri"/>
              </a:rPr>
              <a:t>Castilian</a:t>
            </a:r>
            <a:r>
              <a:rPr lang="en-US" sz="1800" b="0" i="0" u="none" strike="noStrike" cap="none">
                <a:solidFill>
                  <a:schemeClr val="dk1"/>
                </a:solidFill>
                <a:latin typeface="Calibri"/>
                <a:ea typeface="Calibri"/>
                <a:cs typeface="Calibri"/>
                <a:sym typeface="Calibri"/>
              </a:rPr>
              <a:t> Spanish. At 16 moved to the US learning English.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5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68" name="Google Shape;68;p4"/>
          <p:cNvPicPr preferRelativeResize="0"/>
          <p:nvPr/>
        </p:nvPicPr>
        <p:blipFill rotWithShape="1">
          <a:blip r:embed="rId3">
            <a:alphaModFix/>
          </a:blip>
          <a:srcRect/>
          <a:stretch/>
        </p:blipFill>
        <p:spPr>
          <a:xfrm>
            <a:off x="5271239" y="2303356"/>
            <a:ext cx="1400573" cy="2387644"/>
          </a:xfrm>
          <a:prstGeom prst="rect">
            <a:avLst/>
          </a:prstGeom>
          <a:noFill/>
          <a:ln>
            <a:noFill/>
          </a:ln>
        </p:spPr>
      </p:pic>
      <p:sp>
        <p:nvSpPr>
          <p:cNvPr id="69" name="Google Shape;69;p4"/>
          <p:cNvSpPr txBox="1"/>
          <p:nvPr/>
        </p:nvSpPr>
        <p:spPr>
          <a:xfrm>
            <a:off x="6771209" y="4407901"/>
            <a:ext cx="199420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Formal language training</a:t>
            </a:r>
            <a:endParaRPr sz="1400" b="0" i="0" u="none" strike="noStrike" cap="none">
              <a:solidFill>
                <a:srgbClr val="000000"/>
              </a:solidFill>
              <a:latin typeface="Arial"/>
              <a:ea typeface="Arial"/>
              <a:cs typeface="Arial"/>
              <a:sym typeface="Arial"/>
            </a:endParaRPr>
          </a:p>
        </p:txBody>
      </p:sp>
      <p:sp>
        <p:nvSpPr>
          <p:cNvPr id="70" name="Google Shape;70;p4"/>
          <p:cNvSpPr txBox="1"/>
          <p:nvPr/>
        </p:nvSpPr>
        <p:spPr>
          <a:xfrm>
            <a:off x="6753919" y="3956804"/>
            <a:ext cx="175985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Language immersion</a:t>
            </a:r>
            <a:endParaRPr sz="1400" b="0" i="0" u="none" strike="noStrike" cap="none">
              <a:solidFill>
                <a:srgbClr val="000000"/>
              </a:solidFill>
              <a:latin typeface="Arial"/>
              <a:ea typeface="Arial"/>
              <a:cs typeface="Arial"/>
              <a:sym typeface="Arial"/>
            </a:endParaRPr>
          </a:p>
        </p:txBody>
      </p:sp>
      <p:sp>
        <p:nvSpPr>
          <p:cNvPr id="71" name="Google Shape;71;p4"/>
          <p:cNvSpPr txBox="1"/>
          <p:nvPr/>
        </p:nvSpPr>
        <p:spPr>
          <a:xfrm>
            <a:off x="6745385" y="3555641"/>
            <a:ext cx="21192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Pluriculturality</a:t>
            </a:r>
            <a:endParaRPr sz="1100" b="0" i="0" u="none" strike="noStrike" cap="none">
              <a:solidFill>
                <a:schemeClr val="dk1"/>
              </a:solidFill>
              <a:latin typeface="Calibri"/>
              <a:ea typeface="Calibri"/>
              <a:cs typeface="Calibri"/>
              <a:sym typeface="Calibri"/>
            </a:endParaRPr>
          </a:p>
        </p:txBody>
      </p:sp>
      <p:sp>
        <p:nvSpPr>
          <p:cNvPr id="72" name="Google Shape;72;p4"/>
          <p:cNvSpPr txBox="1"/>
          <p:nvPr/>
        </p:nvSpPr>
        <p:spPr>
          <a:xfrm>
            <a:off x="6769935" y="3143220"/>
            <a:ext cx="257410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Late AoA</a:t>
            </a:r>
            <a:endParaRPr sz="1100" b="0" i="0" u="none" strike="noStrike" cap="none">
              <a:solidFill>
                <a:schemeClr val="dk1"/>
              </a:solidFill>
              <a:latin typeface="Calibri"/>
              <a:ea typeface="Calibri"/>
              <a:cs typeface="Calibri"/>
              <a:sym typeface="Calibri"/>
            </a:endParaRPr>
          </a:p>
        </p:txBody>
      </p:sp>
      <p:sp>
        <p:nvSpPr>
          <p:cNvPr id="73" name="Google Shape;73;p4"/>
          <p:cNvSpPr txBox="1"/>
          <p:nvPr/>
        </p:nvSpPr>
        <p:spPr>
          <a:xfrm>
            <a:off x="6723521" y="2752920"/>
            <a:ext cx="233892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Bilingual social network</a:t>
            </a:r>
            <a:endParaRPr sz="1400" b="0" i="0" u="none" strike="noStrike" cap="none">
              <a:solidFill>
                <a:srgbClr val="000000"/>
              </a:solidFill>
              <a:latin typeface="Arial"/>
              <a:ea typeface="Arial"/>
              <a:cs typeface="Arial"/>
              <a:sym typeface="Arial"/>
            </a:endParaRPr>
          </a:p>
        </p:txBody>
      </p:sp>
      <p:sp>
        <p:nvSpPr>
          <p:cNvPr id="74" name="Google Shape;74;p4"/>
          <p:cNvSpPr txBox="1"/>
          <p:nvPr/>
        </p:nvSpPr>
        <p:spPr>
          <a:xfrm>
            <a:off x="6723520" y="2324671"/>
            <a:ext cx="233892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Language identity</a:t>
            </a:r>
            <a:endParaRPr sz="1400" b="0" i="0" u="none" strike="noStrike" cap="none">
              <a:solidFill>
                <a:srgbClr val="000000"/>
              </a:solidFill>
              <a:latin typeface="Arial"/>
              <a:ea typeface="Arial"/>
              <a:cs typeface="Arial"/>
              <a:sym typeface="Arial"/>
            </a:endParaRPr>
          </a:p>
        </p:txBody>
      </p:sp>
      <p:pic>
        <p:nvPicPr>
          <p:cNvPr id="75" name="Google Shape;75;p4"/>
          <p:cNvPicPr preferRelativeResize="0"/>
          <p:nvPr/>
        </p:nvPicPr>
        <p:blipFill rotWithShape="1">
          <a:blip r:embed="rId4">
            <a:alphaModFix/>
          </a:blip>
          <a:srcRect/>
          <a:stretch/>
        </p:blipFill>
        <p:spPr>
          <a:xfrm>
            <a:off x="383398" y="718458"/>
            <a:ext cx="2844435" cy="2837760"/>
          </a:xfrm>
          <a:prstGeom prst="flowChartConnector">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0"/>
          <p:cNvSpPr txBox="1">
            <a:spLocks noGrp="1"/>
          </p:cNvSpPr>
          <p:nvPr>
            <p:ph type="title"/>
          </p:nvPr>
        </p:nvSpPr>
        <p:spPr>
          <a:xfrm>
            <a:off x="0" y="-53471"/>
            <a:ext cx="7543800" cy="90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Latent Factor analysis </a:t>
            </a:r>
            <a:endParaRPr/>
          </a:p>
        </p:txBody>
      </p:sp>
      <p:sp>
        <p:nvSpPr>
          <p:cNvPr id="608" name="Google Shape;608;p40"/>
          <p:cNvSpPr txBox="1">
            <a:spLocks noGrp="1"/>
          </p:cNvSpPr>
          <p:nvPr>
            <p:ph type="body" idx="1"/>
          </p:nvPr>
        </p:nvSpPr>
        <p:spPr>
          <a:xfrm>
            <a:off x="628650" y="1369219"/>
            <a:ext cx="7886700" cy="994172"/>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750"/>
              </a:spcBef>
              <a:spcAft>
                <a:spcPts val="0"/>
              </a:spcAft>
              <a:buClr>
                <a:schemeClr val="dk1"/>
              </a:buClr>
              <a:buSzPts val="1800"/>
              <a:buChar char="•"/>
            </a:pPr>
            <a:r>
              <a:rPr lang="en-US"/>
              <a:t>Statistical method used in psychometrics to examine whether multiple variables or tasks belong or are caused by the same underlying construct</a:t>
            </a:r>
            <a:endParaRPr/>
          </a:p>
          <a:p>
            <a:pPr marL="457200" lvl="0" indent="-228600" algn="l" rtl="0">
              <a:lnSpc>
                <a:spcPct val="90000"/>
              </a:lnSpc>
              <a:spcBef>
                <a:spcPts val="750"/>
              </a:spcBef>
              <a:spcAft>
                <a:spcPts val="0"/>
              </a:spcAft>
              <a:buClr>
                <a:schemeClr val="dk1"/>
              </a:buClr>
              <a:buSzPts val="1800"/>
              <a:buNone/>
            </a:pPr>
            <a:endParaRPr/>
          </a:p>
          <a:p>
            <a:pPr marL="457200" lvl="0" indent="-228600" algn="l" rtl="0">
              <a:lnSpc>
                <a:spcPct val="90000"/>
              </a:lnSpc>
              <a:spcBef>
                <a:spcPts val="750"/>
              </a:spcBef>
              <a:spcAft>
                <a:spcPts val="0"/>
              </a:spcAft>
              <a:buClr>
                <a:schemeClr val="dk1"/>
              </a:buClr>
              <a:buSzPts val="1800"/>
              <a:buNone/>
            </a:pPr>
            <a:endParaRPr/>
          </a:p>
        </p:txBody>
      </p:sp>
      <p:pic>
        <p:nvPicPr>
          <p:cNvPr id="609" name="Google Shape;609;p40" descr="Standardized factor loadings for the three-stratum theory of... | Download  Scientific Diagram"/>
          <p:cNvPicPr preferRelativeResize="0"/>
          <p:nvPr/>
        </p:nvPicPr>
        <p:blipFill rotWithShape="1">
          <a:blip r:embed="rId3">
            <a:alphaModFix/>
          </a:blip>
          <a:srcRect/>
          <a:stretch/>
        </p:blipFill>
        <p:spPr>
          <a:xfrm>
            <a:off x="1232157" y="2884881"/>
            <a:ext cx="3615035" cy="1824529"/>
          </a:xfrm>
          <a:prstGeom prst="rect">
            <a:avLst/>
          </a:prstGeom>
          <a:noFill/>
          <a:ln>
            <a:noFill/>
          </a:ln>
        </p:spPr>
      </p:pic>
      <p:pic>
        <p:nvPicPr>
          <p:cNvPr id="610" name="Google Shape;610;p40" descr="PDF] Confirmatory Factor Analysis on the Big 5 Personality Test Inventory.  | Semantic Scholar"/>
          <p:cNvPicPr preferRelativeResize="0"/>
          <p:nvPr/>
        </p:nvPicPr>
        <p:blipFill rotWithShape="1">
          <a:blip r:embed="rId4">
            <a:alphaModFix/>
          </a:blip>
          <a:srcRect l="-1504" t="24504"/>
          <a:stretch/>
        </p:blipFill>
        <p:spPr>
          <a:xfrm>
            <a:off x="5175962" y="2579073"/>
            <a:ext cx="3434290" cy="2130337"/>
          </a:xfrm>
          <a:prstGeom prst="rect">
            <a:avLst/>
          </a:prstGeom>
          <a:noFill/>
          <a:ln>
            <a:noFill/>
          </a:ln>
        </p:spPr>
      </p:pic>
      <p:sp>
        <p:nvSpPr>
          <p:cNvPr id="611" name="Google Shape;611;p40"/>
          <p:cNvSpPr txBox="1"/>
          <p:nvPr/>
        </p:nvSpPr>
        <p:spPr>
          <a:xfrm>
            <a:off x="2324317" y="2571750"/>
            <a:ext cx="1430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General Intelligence</a:t>
            </a:r>
            <a:endParaRPr/>
          </a:p>
        </p:txBody>
      </p:sp>
      <p:sp>
        <p:nvSpPr>
          <p:cNvPr id="612" name="Google Shape;612;p40"/>
          <p:cNvSpPr txBox="1"/>
          <p:nvPr/>
        </p:nvSpPr>
        <p:spPr>
          <a:xfrm>
            <a:off x="7440423" y="2187595"/>
            <a:ext cx="4892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Big 5</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55555"/>
              <a:buNone/>
            </a:pPr>
            <a:r>
              <a:rPr lang="en-US" sz="3600"/>
              <a:t>Hierarchical model of Bilingualism </a:t>
            </a:r>
            <a:br>
              <a:rPr lang="en-US" sz="3600"/>
            </a:br>
            <a:r>
              <a:rPr lang="en-US" sz="3600"/>
              <a:t>vs </a:t>
            </a:r>
            <a:br>
              <a:rPr lang="en-US" sz="3600"/>
            </a:br>
            <a:r>
              <a:rPr lang="en-US" sz="3600"/>
              <a:t>Bifactor model of Language-Experience</a:t>
            </a:r>
            <a:endParaRPr/>
          </a:p>
        </p:txBody>
      </p:sp>
      <p:sp>
        <p:nvSpPr>
          <p:cNvPr id="618" name="Google Shape;618;p41"/>
          <p:cNvSpPr txBox="1">
            <a:spLocks noGrp="1"/>
          </p:cNvSpPr>
          <p:nvPr>
            <p:ph type="body" idx="1"/>
          </p:nvPr>
        </p:nvSpPr>
        <p:spPr>
          <a:xfrm>
            <a:off x="818654" y="1607498"/>
            <a:ext cx="8075963" cy="3262158"/>
          </a:xfrm>
          <a:prstGeom prst="rect">
            <a:avLst/>
          </a:prstGeom>
          <a:noFill/>
          <a:ln>
            <a:noFill/>
          </a:ln>
        </p:spPr>
        <p:txBody>
          <a:bodyPr spcFirstLastPara="1" wrap="square" lIns="91425" tIns="45700" rIns="91425" bIns="45700" anchor="t" anchorCtr="0">
            <a:normAutofit fontScale="62500" lnSpcReduction="20000"/>
          </a:bodyPr>
          <a:lstStyle/>
          <a:p>
            <a:pPr marL="203195" lvl="0" indent="0" algn="l" rtl="0">
              <a:lnSpc>
                <a:spcPct val="90000"/>
              </a:lnSpc>
              <a:spcBef>
                <a:spcPts val="750"/>
              </a:spcBef>
              <a:spcAft>
                <a:spcPts val="0"/>
              </a:spcAft>
              <a:buSzPct val="144000"/>
              <a:buNone/>
            </a:pPr>
            <a:endParaRPr sz="2000"/>
          </a:p>
          <a:p>
            <a:pPr marL="457200" lvl="0" indent="-342900" algn="l" rtl="0">
              <a:lnSpc>
                <a:spcPct val="90000"/>
              </a:lnSpc>
              <a:spcBef>
                <a:spcPts val="750"/>
              </a:spcBef>
              <a:spcAft>
                <a:spcPts val="0"/>
              </a:spcAft>
              <a:buClr>
                <a:schemeClr val="dk1"/>
              </a:buClr>
              <a:buSzPct val="137142"/>
              <a:buChar char="•"/>
            </a:pPr>
            <a:r>
              <a:rPr lang="en-US"/>
              <a:t>Social Network Language Use: NLU	</a:t>
            </a:r>
            <a:endParaRPr/>
          </a:p>
          <a:p>
            <a:pPr marL="914400" lvl="1" indent="-342900" algn="l" rtl="0">
              <a:lnSpc>
                <a:spcPct val="90000"/>
              </a:lnSpc>
              <a:spcBef>
                <a:spcPts val="375"/>
              </a:spcBef>
              <a:spcAft>
                <a:spcPts val="0"/>
              </a:spcAft>
              <a:buSzPct val="159999"/>
              <a:buChar char="•"/>
            </a:pPr>
            <a:r>
              <a:rPr lang="en-US"/>
              <a:t>E.g.,  Alter’s communication with ego and each other, number of languages alters speak with the ego and each other…</a:t>
            </a:r>
            <a:endParaRPr/>
          </a:p>
          <a:p>
            <a:pPr marL="812780" lvl="1" indent="0" algn="l" rtl="0">
              <a:lnSpc>
                <a:spcPct val="90000"/>
              </a:lnSpc>
              <a:spcBef>
                <a:spcPts val="375"/>
              </a:spcBef>
              <a:spcAft>
                <a:spcPts val="0"/>
              </a:spcAft>
              <a:buSzPct val="159999"/>
              <a:buNone/>
            </a:pPr>
            <a:r>
              <a:rPr lang="en-US"/>
              <a:t>	</a:t>
            </a:r>
            <a:endParaRPr/>
          </a:p>
          <a:p>
            <a:pPr marL="457200" lvl="0" indent="-342900" algn="l" rtl="0">
              <a:lnSpc>
                <a:spcPct val="90000"/>
              </a:lnSpc>
              <a:spcBef>
                <a:spcPts val="750"/>
              </a:spcBef>
              <a:spcAft>
                <a:spcPts val="0"/>
              </a:spcAft>
              <a:buClr>
                <a:schemeClr val="dk1"/>
              </a:buClr>
              <a:buSzPct val="137142"/>
              <a:buChar char="•"/>
            </a:pPr>
            <a:r>
              <a:rPr lang="en-US"/>
              <a:t>Ego’s Average Language Use: LANGUSE </a:t>
            </a:r>
            <a:endParaRPr/>
          </a:p>
          <a:p>
            <a:pPr marL="914400" lvl="1" indent="-342900" algn="l" rtl="0">
              <a:lnSpc>
                <a:spcPct val="90000"/>
              </a:lnSpc>
              <a:spcBef>
                <a:spcPts val="375"/>
              </a:spcBef>
              <a:spcAft>
                <a:spcPts val="0"/>
              </a:spcAft>
              <a:buSzPct val="159999"/>
              <a:buChar char="•"/>
            </a:pPr>
            <a:r>
              <a:rPr lang="en-US"/>
              <a:t>Mean L1 and L2 use with family, coworkers, friends…</a:t>
            </a:r>
            <a:endParaRPr/>
          </a:p>
          <a:p>
            <a:pPr marL="914400" lvl="1" indent="-228600" algn="l" rtl="0">
              <a:lnSpc>
                <a:spcPct val="90000"/>
              </a:lnSpc>
              <a:spcBef>
                <a:spcPts val="375"/>
              </a:spcBef>
              <a:spcAft>
                <a:spcPts val="0"/>
              </a:spcAft>
              <a:buSzPct val="159999"/>
              <a:buNone/>
            </a:pPr>
            <a:endParaRPr/>
          </a:p>
          <a:p>
            <a:pPr marL="457200" lvl="0" indent="-342900" algn="l" rtl="0">
              <a:lnSpc>
                <a:spcPct val="90000"/>
              </a:lnSpc>
              <a:spcBef>
                <a:spcPts val="750"/>
              </a:spcBef>
              <a:spcAft>
                <a:spcPts val="0"/>
              </a:spcAft>
              <a:buClr>
                <a:schemeClr val="dk1"/>
              </a:buClr>
              <a:buSzPct val="137142"/>
              <a:buChar char="•"/>
            </a:pPr>
            <a:r>
              <a:rPr lang="en-US"/>
              <a:t>Close Childhood Language Environment: CCLE</a:t>
            </a:r>
            <a:endParaRPr/>
          </a:p>
          <a:p>
            <a:pPr marL="914400" lvl="1" indent="-342900" algn="l" rtl="0">
              <a:lnSpc>
                <a:spcPct val="90000"/>
              </a:lnSpc>
              <a:spcBef>
                <a:spcPts val="375"/>
              </a:spcBef>
              <a:spcAft>
                <a:spcPts val="0"/>
              </a:spcAft>
              <a:buSzPct val="159999"/>
              <a:buChar char="•"/>
            </a:pPr>
            <a:r>
              <a:rPr lang="en-US"/>
              <a:t>Social Network communication during childhood with close alters (1 and 2 Alters)</a:t>
            </a:r>
            <a:endParaRPr/>
          </a:p>
          <a:p>
            <a:pPr marL="812780" lvl="1" indent="0" algn="l" rtl="0">
              <a:lnSpc>
                <a:spcPct val="90000"/>
              </a:lnSpc>
              <a:spcBef>
                <a:spcPts val="375"/>
              </a:spcBef>
              <a:spcAft>
                <a:spcPts val="0"/>
              </a:spcAft>
              <a:buSzPct val="159999"/>
              <a:buNone/>
            </a:pPr>
            <a:endParaRPr/>
          </a:p>
          <a:p>
            <a:pPr marL="457200" lvl="0" indent="-342900" algn="l" rtl="0">
              <a:lnSpc>
                <a:spcPct val="90000"/>
              </a:lnSpc>
              <a:spcBef>
                <a:spcPts val="750"/>
              </a:spcBef>
              <a:spcAft>
                <a:spcPts val="0"/>
              </a:spcAft>
              <a:buClr>
                <a:schemeClr val="dk1"/>
              </a:buClr>
              <a:buSzPct val="137142"/>
              <a:buChar char="•"/>
            </a:pPr>
            <a:r>
              <a:rPr lang="en-US"/>
              <a:t>Extended Childhood Language Environment: ECLE</a:t>
            </a:r>
            <a:endParaRPr/>
          </a:p>
          <a:p>
            <a:pPr marL="914400" lvl="1" indent="-342900" algn="l" rtl="0">
              <a:lnSpc>
                <a:spcPct val="90000"/>
              </a:lnSpc>
              <a:spcBef>
                <a:spcPts val="375"/>
              </a:spcBef>
              <a:spcAft>
                <a:spcPts val="0"/>
              </a:spcAft>
              <a:buSzPct val="159999"/>
              <a:buChar char="•"/>
            </a:pPr>
            <a:r>
              <a:rPr lang="en-US"/>
              <a:t>Social Network communication during childhood with extended alters (3+ Alters)</a:t>
            </a:r>
            <a:endParaRPr/>
          </a:p>
          <a:p>
            <a:pPr marL="914400" lvl="1" indent="-228600" algn="l" rtl="0">
              <a:lnSpc>
                <a:spcPct val="90000"/>
              </a:lnSpc>
              <a:spcBef>
                <a:spcPts val="375"/>
              </a:spcBef>
              <a:spcAft>
                <a:spcPts val="0"/>
              </a:spcAft>
              <a:buSzPct val="159999"/>
              <a:buNone/>
            </a:pPr>
            <a:endParaRPr/>
          </a:p>
          <a:p>
            <a:pPr marL="457200" lvl="0" indent="-342900" algn="l" rtl="0">
              <a:lnSpc>
                <a:spcPct val="90000"/>
              </a:lnSpc>
              <a:spcBef>
                <a:spcPts val="750"/>
              </a:spcBef>
              <a:spcAft>
                <a:spcPts val="0"/>
              </a:spcAft>
              <a:buClr>
                <a:schemeClr val="dk1"/>
              </a:buClr>
              <a:buSzPct val="137142"/>
              <a:buChar char="•"/>
            </a:pPr>
            <a:r>
              <a:rPr lang="en-US"/>
              <a:t>Language Switching: LS</a:t>
            </a:r>
            <a:endParaRPr/>
          </a:p>
          <a:p>
            <a:pPr marL="914400" lvl="1" indent="-342900" algn="l" rtl="0">
              <a:lnSpc>
                <a:spcPct val="90000"/>
              </a:lnSpc>
              <a:spcBef>
                <a:spcPts val="375"/>
              </a:spcBef>
              <a:spcAft>
                <a:spcPts val="0"/>
              </a:spcAft>
              <a:buSzPct val="159999"/>
              <a:buChar char="•"/>
            </a:pPr>
            <a:r>
              <a:rPr lang="en-US"/>
              <a:t>Ego and networks language switching tendencies</a:t>
            </a:r>
            <a:endParaRPr/>
          </a:p>
          <a:p>
            <a:pPr marL="914400" lvl="1" indent="-228600" algn="l" rtl="0">
              <a:lnSpc>
                <a:spcPct val="90000"/>
              </a:lnSpc>
              <a:spcBef>
                <a:spcPts val="375"/>
              </a:spcBef>
              <a:spcAft>
                <a:spcPts val="0"/>
              </a:spcAft>
              <a:buSzPct val="159999"/>
              <a:buNone/>
            </a:pPr>
            <a:endParaRPr/>
          </a:p>
          <a:p>
            <a:pPr marL="914400" lvl="1" indent="-228600" algn="l" rtl="0">
              <a:lnSpc>
                <a:spcPct val="90000"/>
              </a:lnSpc>
              <a:spcBef>
                <a:spcPts val="375"/>
              </a:spcBef>
              <a:spcAft>
                <a:spcPts val="0"/>
              </a:spcAft>
              <a:buSzPct val="159999"/>
              <a:buNone/>
            </a:pPr>
            <a:endParaRPr/>
          </a:p>
          <a:p>
            <a:pPr marL="914400" lvl="1" indent="-228600" algn="l" rtl="0">
              <a:lnSpc>
                <a:spcPct val="90000"/>
              </a:lnSpc>
              <a:spcBef>
                <a:spcPts val="375"/>
              </a:spcBef>
              <a:spcAft>
                <a:spcPts val="0"/>
              </a:spcAft>
              <a:buSzPct val="159999"/>
              <a:buNone/>
            </a:pPr>
            <a:endParaRPr/>
          </a:p>
          <a:p>
            <a:pPr marL="914400" lvl="1" indent="-228600" algn="l" rtl="0">
              <a:lnSpc>
                <a:spcPct val="90000"/>
              </a:lnSpc>
              <a:spcBef>
                <a:spcPts val="375"/>
              </a:spcBef>
              <a:spcAft>
                <a:spcPts val="0"/>
              </a:spcAft>
              <a:buSzPct val="159999"/>
              <a:buNone/>
            </a:pPr>
            <a:endParaRPr/>
          </a:p>
          <a:p>
            <a:pPr marL="457200" lvl="0" indent="-228600" algn="l" rtl="0">
              <a:lnSpc>
                <a:spcPct val="90000"/>
              </a:lnSpc>
              <a:spcBef>
                <a:spcPts val="750"/>
              </a:spcBef>
              <a:spcAft>
                <a:spcPts val="0"/>
              </a:spcAft>
              <a:buClr>
                <a:schemeClr val="dk1"/>
              </a:buClr>
              <a:buSzPct val="137142"/>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endParaRPr/>
          </a:p>
        </p:txBody>
      </p:sp>
      <p:sp>
        <p:nvSpPr>
          <p:cNvPr id="624" name="Google Shape;624;p42"/>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pic>
        <p:nvPicPr>
          <p:cNvPr id="625" name="Google Shape;625;p42" descr="Diagram&#10;&#10;Description automatically generated"/>
          <p:cNvPicPr preferRelativeResize="0"/>
          <p:nvPr/>
        </p:nvPicPr>
        <p:blipFill rotWithShape="1">
          <a:blip r:embed="rId3">
            <a:alphaModFix/>
          </a:blip>
          <a:srcRect/>
          <a:stretch/>
        </p:blipFill>
        <p:spPr>
          <a:xfrm>
            <a:off x="-426147" y="580912"/>
            <a:ext cx="5119546" cy="3530009"/>
          </a:xfrm>
          <a:prstGeom prst="rect">
            <a:avLst/>
          </a:prstGeom>
          <a:noFill/>
          <a:ln>
            <a:noFill/>
          </a:ln>
        </p:spPr>
      </p:pic>
      <p:pic>
        <p:nvPicPr>
          <p:cNvPr id="626" name="Google Shape;626;p42" descr="Diagram&#10;&#10;Description automatically generated"/>
          <p:cNvPicPr preferRelativeResize="0"/>
          <p:nvPr/>
        </p:nvPicPr>
        <p:blipFill rotWithShape="1">
          <a:blip r:embed="rId4">
            <a:alphaModFix/>
          </a:blip>
          <a:srcRect/>
          <a:stretch/>
        </p:blipFill>
        <p:spPr>
          <a:xfrm>
            <a:off x="4027465" y="516211"/>
            <a:ext cx="5295014" cy="3530009"/>
          </a:xfrm>
          <a:prstGeom prst="rect">
            <a:avLst/>
          </a:prstGeom>
          <a:noFill/>
          <a:ln>
            <a:noFill/>
          </a:ln>
        </p:spPr>
      </p:pic>
      <p:pic>
        <p:nvPicPr>
          <p:cNvPr id="627" name="Google Shape;627;p42" descr="tick green check accept yes Sticker by Kurd stekor"/>
          <p:cNvPicPr preferRelativeResize="0"/>
          <p:nvPr/>
        </p:nvPicPr>
        <p:blipFill rotWithShape="1">
          <a:blip r:embed="rId5">
            <a:alphaModFix/>
          </a:blip>
          <a:srcRect/>
          <a:stretch/>
        </p:blipFill>
        <p:spPr>
          <a:xfrm>
            <a:off x="6150716" y="56656"/>
            <a:ext cx="1048512" cy="10485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3"/>
          <p:cNvSpPr txBox="1">
            <a:spLocks noGrp="1"/>
          </p:cNvSpPr>
          <p:nvPr>
            <p:ph type="title"/>
          </p:nvPr>
        </p:nvSpPr>
        <p:spPr>
          <a:xfrm>
            <a:off x="723254" y="0"/>
            <a:ext cx="7543800" cy="12070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a:t>What did we learn?</a:t>
            </a:r>
            <a:endParaRPr/>
          </a:p>
        </p:txBody>
      </p:sp>
      <p:sp>
        <p:nvSpPr>
          <p:cNvPr id="633" name="Google Shape;633;p43"/>
          <p:cNvSpPr txBox="1">
            <a:spLocks noGrp="1"/>
          </p:cNvSpPr>
          <p:nvPr>
            <p:ph type="body" idx="1"/>
          </p:nvPr>
        </p:nvSpPr>
        <p:spPr>
          <a:xfrm>
            <a:off x="628650" y="903642"/>
            <a:ext cx="7886700" cy="3540767"/>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750"/>
              </a:spcBef>
              <a:spcAft>
                <a:spcPts val="0"/>
              </a:spcAft>
              <a:buSzPts val="2100"/>
              <a:buChar char="•"/>
            </a:pPr>
            <a:r>
              <a:rPr lang="en-US" sz="1500">
                <a:solidFill>
                  <a:schemeClr val="dk1"/>
                </a:solidFill>
              </a:rPr>
              <a:t>Social network and psychometric science as valuable tool to better describe and capture variability in bilingual language experience </a:t>
            </a:r>
            <a:endParaRPr/>
          </a:p>
          <a:p>
            <a:pPr marL="914400" lvl="1" indent="-342900" algn="l" rtl="0">
              <a:lnSpc>
                <a:spcPct val="90000"/>
              </a:lnSpc>
              <a:spcBef>
                <a:spcPts val="375"/>
              </a:spcBef>
              <a:spcAft>
                <a:spcPts val="0"/>
              </a:spcAft>
              <a:buSzPts val="1800"/>
              <a:buChar char="•"/>
            </a:pPr>
            <a:r>
              <a:rPr lang="en-US" sz="1500">
                <a:solidFill>
                  <a:schemeClr val="dk1"/>
                </a:solidFill>
              </a:rPr>
              <a:t>At the individual level / at the community/network level</a:t>
            </a:r>
            <a:endParaRPr/>
          </a:p>
          <a:p>
            <a:pPr marL="457200" lvl="0" indent="-361950" algn="l" rtl="0">
              <a:lnSpc>
                <a:spcPct val="90000"/>
              </a:lnSpc>
              <a:spcBef>
                <a:spcPts val="750"/>
              </a:spcBef>
              <a:spcAft>
                <a:spcPts val="0"/>
              </a:spcAft>
              <a:buSzPts val="2100"/>
              <a:buChar char="•"/>
            </a:pPr>
            <a:r>
              <a:rPr lang="en-US" sz="1500">
                <a:solidFill>
                  <a:schemeClr val="dk1"/>
                </a:solidFill>
              </a:rPr>
              <a:t>Implementing social network science to bilingual language research has the potential to cast causational ties between (bi)lingual language use and changes in social network and conversely, capture how changes in the social network might shape changes in (bi)lingual language use at the individual and at the community level.</a:t>
            </a:r>
            <a:endParaRPr/>
          </a:p>
          <a:p>
            <a:pPr marL="457200" lvl="0" indent="-361950" algn="l" rtl="0">
              <a:lnSpc>
                <a:spcPct val="90000"/>
              </a:lnSpc>
              <a:spcBef>
                <a:spcPts val="750"/>
              </a:spcBef>
              <a:spcAft>
                <a:spcPts val="0"/>
              </a:spcAft>
              <a:buSzPts val="2100"/>
              <a:buChar char="•"/>
            </a:pPr>
            <a:r>
              <a:rPr lang="en-US" sz="1500">
                <a:solidFill>
                  <a:schemeClr val="dk1"/>
                </a:solidFill>
              </a:rPr>
              <a:t>Enables to better capture how changes (or lack thereof) in bilingual language use across the life-span might modulate and/predict linguistic and neurocognitive measures.  </a:t>
            </a:r>
            <a:endParaRPr/>
          </a:p>
          <a:p>
            <a:pPr marL="457200" lvl="0" indent="-361950" algn="l" rtl="0">
              <a:lnSpc>
                <a:spcPct val="90000"/>
              </a:lnSpc>
              <a:spcBef>
                <a:spcPts val="750"/>
              </a:spcBef>
              <a:spcAft>
                <a:spcPts val="0"/>
              </a:spcAft>
              <a:buSzPts val="2100"/>
              <a:buChar char="•"/>
            </a:pPr>
            <a:r>
              <a:rPr lang="en-US" sz="1500">
                <a:solidFill>
                  <a:schemeClr val="dk1"/>
                </a:solidFill>
              </a:rPr>
              <a:t>Fromm our psychometric models, we propose that bilingualism is better represented as a multifactor model of related but </a:t>
            </a:r>
            <a:r>
              <a:rPr lang="en-US" sz="1500" i="1">
                <a:solidFill>
                  <a:schemeClr val="dk1"/>
                </a:solidFill>
              </a:rPr>
              <a:t>separate</a:t>
            </a:r>
            <a:r>
              <a:rPr lang="en-US" sz="1500">
                <a:solidFill>
                  <a:schemeClr val="dk1"/>
                </a:solidFill>
              </a:rPr>
              <a:t> constructs of language experience and use.</a:t>
            </a:r>
            <a:endParaRPr/>
          </a:p>
          <a:p>
            <a:pPr marL="457200" lvl="0" indent="-228600" algn="l" rtl="0">
              <a:lnSpc>
                <a:spcPct val="90000"/>
              </a:lnSpc>
              <a:spcBef>
                <a:spcPts val="750"/>
              </a:spcBef>
              <a:spcAft>
                <a:spcPts val="0"/>
              </a:spcAft>
              <a:buSzPts val="2100"/>
              <a:buNone/>
            </a:pPr>
            <a:endParaRPr sz="15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4"/>
          <p:cNvSpPr/>
          <p:nvPr/>
        </p:nvSpPr>
        <p:spPr>
          <a:xfrm>
            <a:off x="1435729" y="265470"/>
            <a:ext cx="1338208" cy="1338208"/>
          </a:xfrm>
          <a:prstGeom prst="ellipse">
            <a:avLst/>
          </a:prstGeom>
          <a:solidFill>
            <a:srgbClr val="FF7E79">
              <a:alpha val="40000"/>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39" name="Google Shape;639;p44"/>
          <p:cNvSpPr/>
          <p:nvPr/>
        </p:nvSpPr>
        <p:spPr>
          <a:xfrm>
            <a:off x="1467890" y="1340519"/>
            <a:ext cx="1399773" cy="1399773"/>
          </a:xfrm>
          <a:prstGeom prst="ellipse">
            <a:avLst/>
          </a:prstGeom>
          <a:solidFill>
            <a:srgbClr val="009051">
              <a:alpha val="24705"/>
            </a:srgbClr>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40" name="Google Shape;640;p44"/>
          <p:cNvSpPr txBox="1"/>
          <p:nvPr/>
        </p:nvSpPr>
        <p:spPr>
          <a:xfrm>
            <a:off x="5743963" y="2945593"/>
            <a:ext cx="971797" cy="930589"/>
          </a:xfrm>
          <a:prstGeom prst="rect">
            <a:avLst/>
          </a:prstGeom>
          <a:noFill/>
          <a:ln>
            <a:noFill/>
          </a:ln>
        </p:spPr>
        <p:txBody>
          <a:bodyPr spcFirstLastPara="1" wrap="square" lIns="26775" tIns="26775" rIns="26775" bIns="26775" anchor="t" anchorCtr="0">
            <a:normAutofit fontScale="77500" lnSpcReduction="20000"/>
          </a:bodyPr>
          <a:lstStyle/>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Predictive of cognitive and </a:t>
            </a:r>
            <a:endParaRPr/>
          </a:p>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brain (?) functioning.</a:t>
            </a:r>
            <a:endParaRPr sz="1600" b="1" i="0" u="none" strike="noStrike" cap="none">
              <a:solidFill>
                <a:srgbClr val="011993"/>
              </a:solidFill>
              <a:latin typeface="Helvetica Neue"/>
              <a:ea typeface="Helvetica Neue"/>
              <a:cs typeface="Helvetica Neue"/>
              <a:sym typeface="Helvetica Neue"/>
            </a:endParaRPr>
          </a:p>
        </p:txBody>
      </p:sp>
      <p:sp>
        <p:nvSpPr>
          <p:cNvPr id="641" name="Google Shape;641;p44"/>
          <p:cNvSpPr txBox="1"/>
          <p:nvPr/>
        </p:nvSpPr>
        <p:spPr>
          <a:xfrm>
            <a:off x="1254750" y="1592960"/>
            <a:ext cx="1128035" cy="386980"/>
          </a:xfrm>
          <a:prstGeom prst="rect">
            <a:avLst/>
          </a:prstGeom>
          <a:noFill/>
          <a:ln>
            <a:noFill/>
          </a:ln>
        </p:spPr>
        <p:txBody>
          <a:bodyPr spcFirstLastPara="1" wrap="square" lIns="26775" tIns="26775" rIns="26775" bIns="26775" anchor="t" anchorCtr="0">
            <a:noAutofit/>
          </a:bodyPr>
          <a:lstStyle/>
          <a:p>
            <a:pPr marL="0" marR="0" lvl="0" indent="0" algn="l" rtl="0">
              <a:lnSpc>
                <a:spcPct val="100000"/>
              </a:lnSpc>
              <a:spcBef>
                <a:spcPts val="0"/>
              </a:spcBef>
              <a:spcAft>
                <a:spcPts val="0"/>
              </a:spcAft>
              <a:buNone/>
            </a:pPr>
            <a:r>
              <a:rPr lang="en-US" sz="1600" b="1" i="0" u="none" strike="noStrike" cap="none">
                <a:solidFill>
                  <a:srgbClr val="4F8F00"/>
                </a:solidFill>
                <a:latin typeface="Helvetica Neue"/>
                <a:ea typeface="Helvetica Neue"/>
                <a:cs typeface="Helvetica Neue"/>
                <a:sym typeface="Helvetica Neue"/>
              </a:rPr>
              <a:t>Bi-language use of the </a:t>
            </a:r>
            <a:endParaRPr/>
          </a:p>
          <a:p>
            <a:pPr marL="0" marR="0" lvl="0" indent="0" algn="l" rtl="0">
              <a:lnSpc>
                <a:spcPct val="100000"/>
              </a:lnSpc>
              <a:spcBef>
                <a:spcPts val="0"/>
              </a:spcBef>
              <a:spcAft>
                <a:spcPts val="0"/>
              </a:spcAft>
              <a:buNone/>
            </a:pPr>
            <a:r>
              <a:rPr lang="en-US" sz="1600" b="1" i="0" u="none" strike="noStrike" cap="none">
                <a:solidFill>
                  <a:srgbClr val="4F8F00"/>
                </a:solidFill>
                <a:latin typeface="Helvetica Neue"/>
                <a:ea typeface="Helvetica Neue"/>
                <a:cs typeface="Helvetica Neue"/>
                <a:sym typeface="Helvetica Neue"/>
              </a:rPr>
              <a:t>network (beyond the individual</a:t>
            </a:r>
            <a:endParaRPr sz="1600" b="1" i="0" u="none" strike="noStrike" cap="none">
              <a:solidFill>
                <a:srgbClr val="4F8F00"/>
              </a:solidFill>
              <a:latin typeface="Helvetica Neue"/>
              <a:ea typeface="Helvetica Neue"/>
              <a:cs typeface="Helvetica Neue"/>
              <a:sym typeface="Helvetica Neue"/>
            </a:endParaRPr>
          </a:p>
        </p:txBody>
      </p:sp>
      <p:grpSp>
        <p:nvGrpSpPr>
          <p:cNvPr id="642" name="Google Shape;642;p44"/>
          <p:cNvGrpSpPr/>
          <p:nvPr/>
        </p:nvGrpSpPr>
        <p:grpSpPr>
          <a:xfrm>
            <a:off x="1340166" y="311946"/>
            <a:ext cx="1261445" cy="711843"/>
            <a:chOff x="0" y="0"/>
            <a:chExt cx="2392071" cy="1349863"/>
          </a:xfrm>
        </p:grpSpPr>
        <p:sp>
          <p:nvSpPr>
            <p:cNvPr id="643" name="Google Shape;643;p44"/>
            <p:cNvSpPr/>
            <p:nvPr/>
          </p:nvSpPr>
          <p:spPr>
            <a:xfrm>
              <a:off x="0" y="678544"/>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44" name="Google Shape;644;p44"/>
            <p:cNvSpPr/>
            <p:nvPr/>
          </p:nvSpPr>
          <p:spPr>
            <a:xfrm>
              <a:off x="1761062" y="278455"/>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45" name="Google Shape;645;p44"/>
            <p:cNvCxnSpPr>
              <a:stCxn id="646" idx="0"/>
              <a:endCxn id="644" idx="0"/>
            </p:cNvCxnSpPr>
            <p:nvPr/>
          </p:nvCxnSpPr>
          <p:spPr>
            <a:xfrm flipH="1">
              <a:off x="1831767" y="73178"/>
              <a:ext cx="489600" cy="205200"/>
            </a:xfrm>
            <a:prstGeom prst="straightConnector1">
              <a:avLst/>
            </a:prstGeom>
            <a:noFill/>
            <a:ln w="25400" cap="flat" cmpd="sng">
              <a:solidFill>
                <a:srgbClr val="941100"/>
              </a:solidFill>
              <a:prstDash val="solid"/>
              <a:miter lim="400000"/>
              <a:headEnd type="none" w="sm" len="sm"/>
              <a:tailEnd type="none" w="sm" len="sm"/>
            </a:ln>
          </p:spPr>
        </p:cxnSp>
        <p:sp>
          <p:nvSpPr>
            <p:cNvPr id="647" name="Google Shape;647;p44"/>
            <p:cNvSpPr/>
            <p:nvPr/>
          </p:nvSpPr>
          <p:spPr>
            <a:xfrm>
              <a:off x="582728" y="679398"/>
              <a:ext cx="139701" cy="139701"/>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48" name="Google Shape;648;p44"/>
            <p:cNvSpPr/>
            <p:nvPr/>
          </p:nvSpPr>
          <p:spPr>
            <a:xfrm>
              <a:off x="495937" y="0"/>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49" name="Google Shape;649;p44"/>
            <p:cNvSpPr/>
            <p:nvPr/>
          </p:nvSpPr>
          <p:spPr>
            <a:xfrm>
              <a:off x="1163749" y="559171"/>
              <a:ext cx="141409"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50" name="Google Shape;650;p44"/>
            <p:cNvSpPr/>
            <p:nvPr/>
          </p:nvSpPr>
          <p:spPr>
            <a:xfrm>
              <a:off x="604100" y="1208455"/>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51" name="Google Shape;651;p44"/>
            <p:cNvCxnSpPr>
              <a:stCxn id="648" idx="0"/>
              <a:endCxn id="647" idx="0"/>
            </p:cNvCxnSpPr>
            <p:nvPr/>
          </p:nvCxnSpPr>
          <p:spPr>
            <a:xfrm>
              <a:off x="566641" y="0"/>
              <a:ext cx="85800" cy="679500"/>
            </a:xfrm>
            <a:prstGeom prst="straightConnector1">
              <a:avLst/>
            </a:prstGeom>
            <a:noFill/>
            <a:ln w="25400" cap="flat" cmpd="sng">
              <a:solidFill>
                <a:srgbClr val="941100"/>
              </a:solidFill>
              <a:prstDash val="solid"/>
              <a:miter lim="400000"/>
              <a:headEnd type="none" w="sm" len="sm"/>
              <a:tailEnd type="none" w="sm" len="sm"/>
            </a:ln>
          </p:spPr>
        </p:cxnSp>
        <p:cxnSp>
          <p:nvCxnSpPr>
            <p:cNvPr id="652" name="Google Shape;652;p44"/>
            <p:cNvCxnSpPr>
              <a:stCxn id="647" idx="0"/>
              <a:endCxn id="650" idx="0"/>
            </p:cNvCxnSpPr>
            <p:nvPr/>
          </p:nvCxnSpPr>
          <p:spPr>
            <a:xfrm>
              <a:off x="652579" y="679398"/>
              <a:ext cx="22200" cy="529200"/>
            </a:xfrm>
            <a:prstGeom prst="straightConnector1">
              <a:avLst/>
            </a:prstGeom>
            <a:noFill/>
            <a:ln w="25400" cap="flat" cmpd="sng">
              <a:solidFill>
                <a:srgbClr val="941100"/>
              </a:solidFill>
              <a:prstDash val="solid"/>
              <a:miter lim="400000"/>
              <a:headEnd type="none" w="sm" len="sm"/>
              <a:tailEnd type="none" w="sm" len="sm"/>
            </a:ln>
          </p:spPr>
        </p:cxnSp>
        <p:sp>
          <p:nvSpPr>
            <p:cNvPr id="653" name="Google Shape;653;p44"/>
            <p:cNvSpPr/>
            <p:nvPr/>
          </p:nvSpPr>
          <p:spPr>
            <a:xfrm>
              <a:off x="1374153" y="85119"/>
              <a:ext cx="139701" cy="139701"/>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46" name="Google Shape;646;p44"/>
            <p:cNvSpPr/>
            <p:nvPr/>
          </p:nvSpPr>
          <p:spPr>
            <a:xfrm>
              <a:off x="2250663" y="73178"/>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54" name="Google Shape;654;p44"/>
            <p:cNvSpPr/>
            <p:nvPr/>
          </p:nvSpPr>
          <p:spPr>
            <a:xfrm>
              <a:off x="1626245" y="678544"/>
              <a:ext cx="141408" cy="141408"/>
            </a:xfrm>
            <a:prstGeom prst="ellipse">
              <a:avLst/>
            </a:prstGeom>
            <a:solidFill>
              <a:srgbClr val="FF2600"/>
            </a:solidFill>
            <a:ln w="25400" cap="flat" cmpd="sng">
              <a:solidFill>
                <a:srgbClr val="9411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55" name="Google Shape;655;p44"/>
            <p:cNvCxnSpPr>
              <a:stCxn id="654" idx="0"/>
              <a:endCxn id="644" idx="0"/>
            </p:cNvCxnSpPr>
            <p:nvPr/>
          </p:nvCxnSpPr>
          <p:spPr>
            <a:xfrm rot="10800000" flipH="1">
              <a:off x="1696949" y="278344"/>
              <a:ext cx="134700" cy="400200"/>
            </a:xfrm>
            <a:prstGeom prst="straightConnector1">
              <a:avLst/>
            </a:prstGeom>
            <a:noFill/>
            <a:ln w="25400" cap="flat" cmpd="sng">
              <a:solidFill>
                <a:srgbClr val="941100"/>
              </a:solidFill>
              <a:prstDash val="solid"/>
              <a:miter lim="400000"/>
              <a:headEnd type="none" w="sm" len="sm"/>
              <a:tailEnd type="none" w="sm" len="sm"/>
            </a:ln>
          </p:spPr>
        </p:cxnSp>
        <p:cxnSp>
          <p:nvCxnSpPr>
            <p:cNvPr id="656" name="Google Shape;656;p44"/>
            <p:cNvCxnSpPr>
              <a:stCxn id="644" idx="0"/>
              <a:endCxn id="653" idx="0"/>
            </p:cNvCxnSpPr>
            <p:nvPr/>
          </p:nvCxnSpPr>
          <p:spPr>
            <a:xfrm rot="10800000">
              <a:off x="1443866" y="85255"/>
              <a:ext cx="387900" cy="193200"/>
            </a:xfrm>
            <a:prstGeom prst="straightConnector1">
              <a:avLst/>
            </a:prstGeom>
            <a:noFill/>
            <a:ln w="25400" cap="flat" cmpd="sng">
              <a:solidFill>
                <a:srgbClr val="941100"/>
              </a:solidFill>
              <a:prstDash val="solid"/>
              <a:miter lim="400000"/>
              <a:headEnd type="none" w="sm" len="sm"/>
              <a:tailEnd type="none" w="sm" len="sm"/>
            </a:ln>
          </p:spPr>
        </p:cxnSp>
        <p:cxnSp>
          <p:nvCxnSpPr>
            <p:cNvPr id="657" name="Google Shape;657;p44"/>
            <p:cNvCxnSpPr>
              <a:stCxn id="653" idx="0"/>
              <a:endCxn id="649" idx="0"/>
            </p:cNvCxnSpPr>
            <p:nvPr/>
          </p:nvCxnSpPr>
          <p:spPr>
            <a:xfrm flipH="1">
              <a:off x="1234604" y="85119"/>
              <a:ext cx="209400" cy="474000"/>
            </a:xfrm>
            <a:prstGeom prst="straightConnector1">
              <a:avLst/>
            </a:prstGeom>
            <a:noFill/>
            <a:ln w="25400" cap="flat" cmpd="sng">
              <a:solidFill>
                <a:srgbClr val="941100"/>
              </a:solidFill>
              <a:prstDash val="solid"/>
              <a:miter lim="400000"/>
              <a:headEnd type="none" w="sm" len="sm"/>
              <a:tailEnd type="none" w="sm" len="sm"/>
            </a:ln>
          </p:spPr>
        </p:cxnSp>
        <p:cxnSp>
          <p:nvCxnSpPr>
            <p:cNvPr id="658" name="Google Shape;658;p44"/>
            <p:cNvCxnSpPr>
              <a:stCxn id="654" idx="0"/>
              <a:endCxn id="649" idx="0"/>
            </p:cNvCxnSpPr>
            <p:nvPr/>
          </p:nvCxnSpPr>
          <p:spPr>
            <a:xfrm rot="10800000">
              <a:off x="1234349" y="559144"/>
              <a:ext cx="462600" cy="119400"/>
            </a:xfrm>
            <a:prstGeom prst="straightConnector1">
              <a:avLst/>
            </a:prstGeom>
            <a:noFill/>
            <a:ln w="25400" cap="flat" cmpd="sng">
              <a:solidFill>
                <a:srgbClr val="941100"/>
              </a:solidFill>
              <a:prstDash val="solid"/>
              <a:miter lim="400000"/>
              <a:headEnd type="none" w="sm" len="sm"/>
              <a:tailEnd type="none" w="sm" len="sm"/>
            </a:ln>
          </p:spPr>
        </p:cxnSp>
        <p:cxnSp>
          <p:nvCxnSpPr>
            <p:cNvPr id="659" name="Google Shape;659;p44"/>
            <p:cNvCxnSpPr>
              <a:stCxn id="647" idx="0"/>
              <a:endCxn id="643" idx="0"/>
            </p:cNvCxnSpPr>
            <p:nvPr/>
          </p:nvCxnSpPr>
          <p:spPr>
            <a:xfrm rot="10800000">
              <a:off x="70578" y="678498"/>
              <a:ext cx="582000" cy="900"/>
            </a:xfrm>
            <a:prstGeom prst="straightConnector1">
              <a:avLst/>
            </a:prstGeom>
            <a:noFill/>
            <a:ln w="25400" cap="flat" cmpd="sng">
              <a:solidFill>
                <a:srgbClr val="941100"/>
              </a:solidFill>
              <a:prstDash val="solid"/>
              <a:miter lim="400000"/>
              <a:headEnd type="none" w="sm" len="sm"/>
              <a:tailEnd type="none" w="sm" len="sm"/>
            </a:ln>
          </p:spPr>
        </p:cxnSp>
        <p:cxnSp>
          <p:nvCxnSpPr>
            <p:cNvPr id="660" name="Google Shape;660;p44"/>
            <p:cNvCxnSpPr>
              <a:stCxn id="648" idx="0"/>
              <a:endCxn id="643" idx="0"/>
            </p:cNvCxnSpPr>
            <p:nvPr/>
          </p:nvCxnSpPr>
          <p:spPr>
            <a:xfrm flipH="1">
              <a:off x="70741" y="0"/>
              <a:ext cx="495900" cy="678600"/>
            </a:xfrm>
            <a:prstGeom prst="straightConnector1">
              <a:avLst/>
            </a:prstGeom>
            <a:noFill/>
            <a:ln w="25400" cap="flat" cmpd="sng">
              <a:solidFill>
                <a:srgbClr val="941100"/>
              </a:solidFill>
              <a:prstDash val="solid"/>
              <a:miter lim="400000"/>
              <a:headEnd type="none" w="sm" len="sm"/>
              <a:tailEnd type="none" w="sm" len="sm"/>
            </a:ln>
          </p:spPr>
        </p:cxnSp>
        <p:cxnSp>
          <p:nvCxnSpPr>
            <p:cNvPr id="661" name="Google Shape;661;p44"/>
            <p:cNvCxnSpPr>
              <a:stCxn id="647" idx="0"/>
              <a:endCxn id="649" idx="0"/>
            </p:cNvCxnSpPr>
            <p:nvPr/>
          </p:nvCxnSpPr>
          <p:spPr>
            <a:xfrm rot="10800000" flipH="1">
              <a:off x="652579" y="559098"/>
              <a:ext cx="582000" cy="120300"/>
            </a:xfrm>
            <a:prstGeom prst="straightConnector1">
              <a:avLst/>
            </a:prstGeom>
            <a:noFill/>
            <a:ln w="25400" cap="flat" cmpd="sng">
              <a:solidFill>
                <a:srgbClr val="941100"/>
              </a:solidFill>
              <a:prstDash val="solid"/>
              <a:miter lim="400000"/>
              <a:headEnd type="none" w="sm" len="sm"/>
              <a:tailEnd type="none" w="sm" len="sm"/>
            </a:ln>
          </p:spPr>
        </p:cxnSp>
      </p:grpSp>
      <p:grpSp>
        <p:nvGrpSpPr>
          <p:cNvPr id="662" name="Google Shape;662;p44"/>
          <p:cNvGrpSpPr/>
          <p:nvPr/>
        </p:nvGrpSpPr>
        <p:grpSpPr>
          <a:xfrm>
            <a:off x="2254800" y="2152680"/>
            <a:ext cx="866396" cy="812302"/>
            <a:chOff x="0" y="0"/>
            <a:chExt cx="1642942" cy="1540364"/>
          </a:xfrm>
        </p:grpSpPr>
        <p:sp>
          <p:nvSpPr>
            <p:cNvPr id="663" name="Google Shape;663;p44"/>
            <p:cNvSpPr/>
            <p:nvPr/>
          </p:nvSpPr>
          <p:spPr>
            <a:xfrm rot="9719160">
              <a:off x="1483134" y="2120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64" name="Google Shape;664;p44"/>
            <p:cNvSpPr/>
            <p:nvPr/>
          </p:nvSpPr>
          <p:spPr>
            <a:xfrm rot="9719160">
              <a:off x="18399" y="138055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65" name="Google Shape;665;p44"/>
            <p:cNvCxnSpPr>
              <a:stCxn id="666" idx="0"/>
              <a:endCxn id="664" idx="0"/>
            </p:cNvCxnSpPr>
            <p:nvPr/>
          </p:nvCxnSpPr>
          <p:spPr>
            <a:xfrm flipH="1">
              <a:off x="110840" y="1209848"/>
              <a:ext cx="309300" cy="308700"/>
            </a:xfrm>
            <a:prstGeom prst="straightConnector1">
              <a:avLst/>
            </a:prstGeom>
            <a:noFill/>
            <a:ln w="25400" cap="flat" cmpd="sng">
              <a:solidFill>
                <a:srgbClr val="4F8F00"/>
              </a:solidFill>
              <a:prstDash val="solid"/>
              <a:miter lim="400000"/>
              <a:headEnd type="none" w="sm" len="sm"/>
              <a:tailEnd type="none" w="sm" len="sm"/>
            </a:ln>
          </p:spPr>
        </p:cxnSp>
        <p:sp>
          <p:nvSpPr>
            <p:cNvPr id="667" name="Google Shape;667;p44"/>
            <p:cNvSpPr/>
            <p:nvPr/>
          </p:nvSpPr>
          <p:spPr>
            <a:xfrm rot="9719160">
              <a:off x="1166876" y="584372"/>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68" name="Google Shape;668;p44"/>
            <p:cNvSpPr/>
            <p:nvPr/>
          </p:nvSpPr>
          <p:spPr>
            <a:xfrm rot="9719160">
              <a:off x="1417379" y="925622"/>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69" name="Google Shape;669;p44"/>
            <p:cNvSpPr/>
            <p:nvPr/>
          </p:nvSpPr>
          <p:spPr>
            <a:xfrm rot="9719160">
              <a:off x="648154" y="800723"/>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70" name="Google Shape;670;p44"/>
            <p:cNvSpPr/>
            <p:nvPr/>
          </p:nvSpPr>
          <p:spPr>
            <a:xfrm rot="9719160">
              <a:off x="982251" y="18399"/>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71" name="Google Shape;671;p44"/>
            <p:cNvCxnSpPr>
              <a:stCxn id="668" idx="0"/>
              <a:endCxn id="667" idx="0"/>
            </p:cNvCxnSpPr>
            <p:nvPr/>
          </p:nvCxnSpPr>
          <p:spPr>
            <a:xfrm rot="10800000">
              <a:off x="1258248" y="720664"/>
              <a:ext cx="251700" cy="342900"/>
            </a:xfrm>
            <a:prstGeom prst="straightConnector1">
              <a:avLst/>
            </a:prstGeom>
            <a:noFill/>
            <a:ln w="25400" cap="flat" cmpd="sng">
              <a:solidFill>
                <a:srgbClr val="4F8F00"/>
              </a:solidFill>
              <a:prstDash val="solid"/>
              <a:miter lim="400000"/>
              <a:headEnd type="none" w="sm" len="sm"/>
              <a:tailEnd type="none" w="sm" len="sm"/>
            </a:ln>
          </p:spPr>
        </p:cxnSp>
        <p:cxnSp>
          <p:nvCxnSpPr>
            <p:cNvPr id="672" name="Google Shape;672;p44"/>
            <p:cNvCxnSpPr>
              <a:stCxn id="667" idx="0"/>
              <a:endCxn id="670" idx="0"/>
            </p:cNvCxnSpPr>
            <p:nvPr/>
          </p:nvCxnSpPr>
          <p:spPr>
            <a:xfrm rot="10800000">
              <a:off x="1074728" y="156349"/>
              <a:ext cx="183600" cy="564300"/>
            </a:xfrm>
            <a:prstGeom prst="straightConnector1">
              <a:avLst/>
            </a:prstGeom>
            <a:noFill/>
            <a:ln w="25400" cap="flat" cmpd="sng">
              <a:solidFill>
                <a:srgbClr val="4F8F00"/>
              </a:solidFill>
              <a:prstDash val="solid"/>
              <a:miter lim="400000"/>
              <a:headEnd type="none" w="sm" len="sm"/>
              <a:tailEnd type="none" w="sm" len="sm"/>
            </a:ln>
          </p:spPr>
        </p:cxnSp>
        <p:sp>
          <p:nvSpPr>
            <p:cNvPr id="673" name="Google Shape;673;p44"/>
            <p:cNvSpPr/>
            <p:nvPr/>
          </p:nvSpPr>
          <p:spPr>
            <a:xfrm rot="9719160">
              <a:off x="631416" y="1378208"/>
              <a:ext cx="139701" cy="139701"/>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66" name="Google Shape;666;p44"/>
            <p:cNvSpPr/>
            <p:nvPr/>
          </p:nvSpPr>
          <p:spPr>
            <a:xfrm rot="9719160">
              <a:off x="327571" y="1071906"/>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sp>
          <p:nvSpPr>
            <p:cNvPr id="674" name="Google Shape;674;p44"/>
            <p:cNvSpPr/>
            <p:nvPr/>
          </p:nvSpPr>
          <p:spPr>
            <a:xfrm rot="9719160">
              <a:off x="26442" y="741370"/>
              <a:ext cx="141408" cy="141408"/>
            </a:xfrm>
            <a:prstGeom prst="ellipse">
              <a:avLst/>
            </a:prstGeom>
            <a:solidFill>
              <a:srgbClr val="00F900"/>
            </a:solidFill>
            <a:ln w="25400" cap="flat" cmpd="sng">
              <a:solidFill>
                <a:srgbClr val="4F8F00"/>
              </a:solidFill>
              <a:prstDash val="solid"/>
              <a:miter lim="400000"/>
              <a:headEnd type="none" w="sm" len="sm"/>
              <a:tailEnd type="none" w="sm" len="sm"/>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endParaRPr sz="949" b="0" i="0" u="none" strike="noStrike" cap="none">
                <a:solidFill>
                  <a:srgbClr val="000000"/>
                </a:solidFill>
                <a:latin typeface="Arial"/>
                <a:ea typeface="Arial"/>
                <a:cs typeface="Arial"/>
                <a:sym typeface="Arial"/>
              </a:endParaRPr>
            </a:p>
          </p:txBody>
        </p:sp>
        <p:cxnSp>
          <p:nvCxnSpPr>
            <p:cNvPr id="675" name="Google Shape;675;p44"/>
            <p:cNvCxnSpPr>
              <a:stCxn id="674" idx="0"/>
              <a:endCxn id="664" idx="0"/>
            </p:cNvCxnSpPr>
            <p:nvPr/>
          </p:nvCxnSpPr>
          <p:spPr>
            <a:xfrm flipH="1">
              <a:off x="110911" y="879312"/>
              <a:ext cx="8100" cy="639300"/>
            </a:xfrm>
            <a:prstGeom prst="straightConnector1">
              <a:avLst/>
            </a:prstGeom>
            <a:noFill/>
            <a:ln w="25400" cap="flat" cmpd="sng">
              <a:solidFill>
                <a:srgbClr val="4F8F00"/>
              </a:solidFill>
              <a:prstDash val="solid"/>
              <a:miter lim="400000"/>
              <a:headEnd type="none" w="sm" len="sm"/>
              <a:tailEnd type="none" w="sm" len="sm"/>
            </a:ln>
          </p:spPr>
        </p:cxnSp>
        <p:cxnSp>
          <p:nvCxnSpPr>
            <p:cNvPr id="676" name="Google Shape;676;p44"/>
            <p:cNvCxnSpPr>
              <a:stCxn id="664" idx="0"/>
              <a:endCxn id="673" idx="0"/>
            </p:cNvCxnSpPr>
            <p:nvPr/>
          </p:nvCxnSpPr>
          <p:spPr>
            <a:xfrm rot="10800000" flipH="1">
              <a:off x="110968" y="1514598"/>
              <a:ext cx="612000" cy="3900"/>
            </a:xfrm>
            <a:prstGeom prst="straightConnector1">
              <a:avLst/>
            </a:prstGeom>
            <a:noFill/>
            <a:ln w="25400" cap="flat" cmpd="sng">
              <a:solidFill>
                <a:srgbClr val="4F8F00"/>
              </a:solidFill>
              <a:prstDash val="solid"/>
              <a:miter lim="400000"/>
              <a:headEnd type="none" w="sm" len="sm"/>
              <a:tailEnd type="none" w="sm" len="sm"/>
            </a:ln>
          </p:spPr>
        </p:cxnSp>
        <p:cxnSp>
          <p:nvCxnSpPr>
            <p:cNvPr id="677" name="Google Shape;677;p44"/>
            <p:cNvCxnSpPr>
              <a:stCxn id="673" idx="0"/>
              <a:endCxn id="669" idx="0"/>
            </p:cNvCxnSpPr>
            <p:nvPr/>
          </p:nvCxnSpPr>
          <p:spPr>
            <a:xfrm rot="10800000" flipH="1">
              <a:off x="722868" y="938785"/>
              <a:ext cx="18000" cy="575700"/>
            </a:xfrm>
            <a:prstGeom prst="straightConnector1">
              <a:avLst/>
            </a:prstGeom>
            <a:noFill/>
            <a:ln w="25400" cap="flat" cmpd="sng">
              <a:solidFill>
                <a:srgbClr val="4F8F00"/>
              </a:solidFill>
              <a:prstDash val="solid"/>
              <a:miter lim="400000"/>
              <a:headEnd type="none" w="sm" len="sm"/>
              <a:tailEnd type="none" w="sm" len="sm"/>
            </a:ln>
          </p:spPr>
        </p:cxnSp>
        <p:cxnSp>
          <p:nvCxnSpPr>
            <p:cNvPr id="678" name="Google Shape;678;p44"/>
            <p:cNvCxnSpPr>
              <a:stCxn id="674" idx="0"/>
              <a:endCxn id="669" idx="0"/>
            </p:cNvCxnSpPr>
            <p:nvPr/>
          </p:nvCxnSpPr>
          <p:spPr>
            <a:xfrm>
              <a:off x="119011" y="879312"/>
              <a:ext cx="621600" cy="59400"/>
            </a:xfrm>
            <a:prstGeom prst="straightConnector1">
              <a:avLst/>
            </a:prstGeom>
            <a:noFill/>
            <a:ln w="25400" cap="flat" cmpd="sng">
              <a:solidFill>
                <a:srgbClr val="4F8F00"/>
              </a:solidFill>
              <a:prstDash val="solid"/>
              <a:miter lim="400000"/>
              <a:headEnd type="none" w="sm" len="sm"/>
              <a:tailEnd type="none" w="sm" len="sm"/>
            </a:ln>
          </p:spPr>
        </p:cxnSp>
        <p:cxnSp>
          <p:nvCxnSpPr>
            <p:cNvPr id="679" name="Google Shape;679;p44"/>
            <p:cNvCxnSpPr>
              <a:stCxn id="667" idx="0"/>
              <a:endCxn id="663" idx="0"/>
            </p:cNvCxnSpPr>
            <p:nvPr/>
          </p:nvCxnSpPr>
          <p:spPr>
            <a:xfrm rot="10800000" flipH="1">
              <a:off x="1258328" y="349849"/>
              <a:ext cx="317400" cy="370800"/>
            </a:xfrm>
            <a:prstGeom prst="straightConnector1">
              <a:avLst/>
            </a:prstGeom>
            <a:noFill/>
            <a:ln w="25400" cap="flat" cmpd="sng">
              <a:solidFill>
                <a:srgbClr val="4F8F00"/>
              </a:solidFill>
              <a:prstDash val="solid"/>
              <a:miter lim="400000"/>
              <a:headEnd type="none" w="sm" len="sm"/>
              <a:tailEnd type="none" w="sm" len="sm"/>
            </a:ln>
          </p:spPr>
        </p:cxnSp>
        <p:cxnSp>
          <p:nvCxnSpPr>
            <p:cNvPr id="680" name="Google Shape;680;p44"/>
            <p:cNvCxnSpPr>
              <a:stCxn id="667" idx="0"/>
              <a:endCxn id="669" idx="0"/>
            </p:cNvCxnSpPr>
            <p:nvPr/>
          </p:nvCxnSpPr>
          <p:spPr>
            <a:xfrm flipH="1">
              <a:off x="740828" y="720649"/>
              <a:ext cx="517500" cy="218100"/>
            </a:xfrm>
            <a:prstGeom prst="straightConnector1">
              <a:avLst/>
            </a:prstGeom>
            <a:noFill/>
            <a:ln w="25400" cap="flat" cmpd="sng">
              <a:solidFill>
                <a:srgbClr val="4F8F00"/>
              </a:solidFill>
              <a:prstDash val="solid"/>
              <a:miter lim="400000"/>
              <a:headEnd type="none" w="sm" len="sm"/>
              <a:tailEnd type="none" w="sm" len="sm"/>
            </a:ln>
          </p:spPr>
        </p:cxnSp>
        <p:cxnSp>
          <p:nvCxnSpPr>
            <p:cNvPr id="681" name="Google Shape;681;p44"/>
            <p:cNvCxnSpPr>
              <a:stCxn id="673" idx="0"/>
              <a:endCxn id="666" idx="0"/>
            </p:cNvCxnSpPr>
            <p:nvPr/>
          </p:nvCxnSpPr>
          <p:spPr>
            <a:xfrm rot="10800000">
              <a:off x="420168" y="1209985"/>
              <a:ext cx="302700" cy="304500"/>
            </a:xfrm>
            <a:prstGeom prst="straightConnector1">
              <a:avLst/>
            </a:prstGeom>
            <a:noFill/>
            <a:ln w="25400" cap="flat" cmpd="sng">
              <a:solidFill>
                <a:srgbClr val="4F8F00"/>
              </a:solidFill>
              <a:prstDash val="solid"/>
              <a:miter lim="400000"/>
              <a:headEnd type="none" w="sm" len="sm"/>
              <a:tailEnd type="none" w="sm" len="sm"/>
            </a:ln>
          </p:spPr>
        </p:cxnSp>
        <p:cxnSp>
          <p:nvCxnSpPr>
            <p:cNvPr id="682" name="Google Shape;682;p44"/>
            <p:cNvCxnSpPr>
              <a:stCxn id="669" idx="0"/>
              <a:endCxn id="666" idx="0"/>
            </p:cNvCxnSpPr>
            <p:nvPr/>
          </p:nvCxnSpPr>
          <p:spPr>
            <a:xfrm flipH="1">
              <a:off x="420023" y="938665"/>
              <a:ext cx="320700" cy="271200"/>
            </a:xfrm>
            <a:prstGeom prst="straightConnector1">
              <a:avLst/>
            </a:prstGeom>
            <a:noFill/>
            <a:ln w="25400" cap="flat" cmpd="sng">
              <a:solidFill>
                <a:srgbClr val="4F8F00"/>
              </a:solidFill>
              <a:prstDash val="solid"/>
              <a:miter lim="400000"/>
              <a:headEnd type="none" w="sm" len="sm"/>
              <a:tailEnd type="none" w="sm" len="sm"/>
            </a:ln>
          </p:spPr>
        </p:cxnSp>
        <p:cxnSp>
          <p:nvCxnSpPr>
            <p:cNvPr id="683" name="Google Shape;683;p44"/>
            <p:cNvCxnSpPr>
              <a:stCxn id="674" idx="0"/>
              <a:endCxn id="666" idx="0"/>
            </p:cNvCxnSpPr>
            <p:nvPr/>
          </p:nvCxnSpPr>
          <p:spPr>
            <a:xfrm>
              <a:off x="119011" y="879312"/>
              <a:ext cx="301200" cy="330600"/>
            </a:xfrm>
            <a:prstGeom prst="straightConnector1">
              <a:avLst/>
            </a:prstGeom>
            <a:noFill/>
            <a:ln w="25400" cap="flat" cmpd="sng">
              <a:solidFill>
                <a:srgbClr val="4F8F00"/>
              </a:solidFill>
              <a:prstDash val="solid"/>
              <a:miter lim="400000"/>
              <a:headEnd type="none" w="sm" len="sm"/>
              <a:tailEnd type="none" w="sm" len="sm"/>
            </a:ln>
          </p:spPr>
        </p:cxnSp>
      </p:grpSp>
      <p:sp>
        <p:nvSpPr>
          <p:cNvPr id="684" name="Google Shape;684;p44"/>
          <p:cNvSpPr txBox="1"/>
          <p:nvPr/>
        </p:nvSpPr>
        <p:spPr>
          <a:xfrm>
            <a:off x="178003" y="1018191"/>
            <a:ext cx="1311408" cy="501690"/>
          </a:xfrm>
          <a:prstGeom prst="rect">
            <a:avLst/>
          </a:prstGeom>
          <a:noFill/>
          <a:ln>
            <a:noFill/>
          </a:ln>
        </p:spPr>
        <p:txBody>
          <a:bodyPr spcFirstLastPara="1" wrap="square" lIns="26775" tIns="26775" rIns="26775" bIns="26775" anchor="t" anchorCtr="0">
            <a:normAutofit fontScale="62500" lnSpcReduction="20000"/>
          </a:bodyPr>
          <a:lstStyle/>
          <a:p>
            <a:pPr marL="0" marR="0" lvl="0" indent="0" algn="l" rtl="0">
              <a:lnSpc>
                <a:spcPct val="100000"/>
              </a:lnSpc>
              <a:spcBef>
                <a:spcPts val="0"/>
              </a:spcBef>
              <a:spcAft>
                <a:spcPts val="0"/>
              </a:spcAft>
              <a:buNone/>
            </a:pPr>
            <a:r>
              <a:rPr lang="en-US" sz="1600" b="1" i="0" u="none" strike="noStrike" cap="none">
                <a:solidFill>
                  <a:srgbClr val="941100"/>
                </a:solidFill>
                <a:latin typeface="Helvetica Neue"/>
                <a:ea typeface="Helvetica Neue"/>
                <a:cs typeface="Helvetica Neue"/>
                <a:sym typeface="Helvetica Neue"/>
              </a:rPr>
              <a:t>Bi-lingual language use of the individual</a:t>
            </a:r>
            <a:endParaRPr/>
          </a:p>
          <a:p>
            <a:pPr marL="0" marR="0" lvl="0" indent="0" algn="l" rtl="0">
              <a:lnSpc>
                <a:spcPct val="100000"/>
              </a:lnSpc>
              <a:spcBef>
                <a:spcPts val="0"/>
              </a:spcBef>
              <a:spcAft>
                <a:spcPts val="0"/>
              </a:spcAft>
              <a:buNone/>
            </a:pPr>
            <a:r>
              <a:rPr lang="en-US" sz="1600" b="1" i="0" u="none" strike="noStrike" cap="none">
                <a:solidFill>
                  <a:srgbClr val="941100"/>
                </a:solidFill>
                <a:latin typeface="Helvetica Neue"/>
                <a:ea typeface="Helvetica Neue"/>
                <a:cs typeface="Helvetica Neue"/>
                <a:sym typeface="Helvetica Neue"/>
              </a:rPr>
              <a:t>Across the life-span</a:t>
            </a:r>
            <a:endParaRPr sz="1600" b="1" i="0" u="none" strike="noStrike" cap="none">
              <a:solidFill>
                <a:srgbClr val="941100"/>
              </a:solidFill>
              <a:latin typeface="Helvetica Neue"/>
              <a:ea typeface="Helvetica Neue"/>
              <a:cs typeface="Helvetica Neue"/>
              <a:sym typeface="Helvetica Neue"/>
            </a:endParaRPr>
          </a:p>
        </p:txBody>
      </p:sp>
      <p:cxnSp>
        <p:nvCxnSpPr>
          <p:cNvPr id="685" name="Google Shape;685;p44"/>
          <p:cNvCxnSpPr/>
          <p:nvPr/>
        </p:nvCxnSpPr>
        <p:spPr>
          <a:xfrm>
            <a:off x="2943261" y="703363"/>
            <a:ext cx="3286600" cy="881964"/>
          </a:xfrm>
          <a:prstGeom prst="straightConnector1">
            <a:avLst/>
          </a:prstGeom>
          <a:noFill/>
          <a:ln w="139700" cap="rnd" cmpd="sng">
            <a:solidFill>
              <a:schemeClr val="accent6"/>
            </a:solidFill>
            <a:prstDash val="solid"/>
            <a:miter lim="400000"/>
            <a:headEnd type="none" w="sm" len="sm"/>
            <a:tailEnd type="none" w="sm" len="sm"/>
          </a:ln>
        </p:spPr>
      </p:cxnSp>
      <p:pic>
        <p:nvPicPr>
          <p:cNvPr id="686" name="Google Shape;686;p44"/>
          <p:cNvPicPr preferRelativeResize="0"/>
          <p:nvPr/>
        </p:nvPicPr>
        <p:blipFill rotWithShape="1">
          <a:blip r:embed="rId3">
            <a:alphaModFix/>
          </a:blip>
          <a:srcRect/>
          <a:stretch/>
        </p:blipFill>
        <p:spPr>
          <a:xfrm>
            <a:off x="636272" y="153951"/>
            <a:ext cx="404313" cy="824775"/>
          </a:xfrm>
          <a:prstGeom prst="rect">
            <a:avLst/>
          </a:prstGeom>
          <a:noFill/>
          <a:ln>
            <a:noFill/>
          </a:ln>
        </p:spPr>
      </p:pic>
      <p:pic>
        <p:nvPicPr>
          <p:cNvPr id="687" name="Google Shape;687;p44"/>
          <p:cNvPicPr preferRelativeResize="0"/>
          <p:nvPr/>
        </p:nvPicPr>
        <p:blipFill rotWithShape="1">
          <a:blip r:embed="rId3">
            <a:alphaModFix/>
          </a:blip>
          <a:srcRect/>
          <a:stretch/>
        </p:blipFill>
        <p:spPr>
          <a:xfrm>
            <a:off x="490176" y="2779812"/>
            <a:ext cx="404313" cy="824775"/>
          </a:xfrm>
          <a:prstGeom prst="rect">
            <a:avLst/>
          </a:prstGeom>
          <a:noFill/>
          <a:ln>
            <a:noFill/>
          </a:ln>
        </p:spPr>
      </p:pic>
      <p:pic>
        <p:nvPicPr>
          <p:cNvPr id="688" name="Google Shape;688;p44"/>
          <p:cNvPicPr preferRelativeResize="0"/>
          <p:nvPr/>
        </p:nvPicPr>
        <p:blipFill rotWithShape="1">
          <a:blip r:embed="rId3">
            <a:alphaModFix/>
          </a:blip>
          <a:srcRect/>
          <a:stretch/>
        </p:blipFill>
        <p:spPr>
          <a:xfrm>
            <a:off x="348746" y="3608520"/>
            <a:ext cx="404313" cy="824775"/>
          </a:xfrm>
          <a:prstGeom prst="rect">
            <a:avLst/>
          </a:prstGeom>
          <a:noFill/>
          <a:ln>
            <a:noFill/>
          </a:ln>
        </p:spPr>
      </p:pic>
      <p:pic>
        <p:nvPicPr>
          <p:cNvPr id="689" name="Google Shape;689;p44"/>
          <p:cNvPicPr preferRelativeResize="0"/>
          <p:nvPr/>
        </p:nvPicPr>
        <p:blipFill rotWithShape="1">
          <a:blip r:embed="rId3">
            <a:alphaModFix/>
          </a:blip>
          <a:srcRect/>
          <a:stretch/>
        </p:blipFill>
        <p:spPr>
          <a:xfrm>
            <a:off x="845535" y="2660402"/>
            <a:ext cx="404313" cy="824775"/>
          </a:xfrm>
          <a:prstGeom prst="rect">
            <a:avLst/>
          </a:prstGeom>
          <a:noFill/>
          <a:ln>
            <a:noFill/>
          </a:ln>
        </p:spPr>
      </p:pic>
      <p:pic>
        <p:nvPicPr>
          <p:cNvPr id="690" name="Google Shape;690;p44"/>
          <p:cNvPicPr preferRelativeResize="0"/>
          <p:nvPr/>
        </p:nvPicPr>
        <p:blipFill rotWithShape="1">
          <a:blip r:embed="rId3">
            <a:alphaModFix/>
          </a:blip>
          <a:srcRect/>
          <a:stretch/>
        </p:blipFill>
        <p:spPr>
          <a:xfrm>
            <a:off x="2139497" y="3752672"/>
            <a:ext cx="404313" cy="824775"/>
          </a:xfrm>
          <a:prstGeom prst="rect">
            <a:avLst/>
          </a:prstGeom>
          <a:noFill/>
          <a:ln>
            <a:noFill/>
          </a:ln>
        </p:spPr>
      </p:pic>
      <p:pic>
        <p:nvPicPr>
          <p:cNvPr id="691" name="Google Shape;691;p44"/>
          <p:cNvPicPr preferRelativeResize="0"/>
          <p:nvPr/>
        </p:nvPicPr>
        <p:blipFill rotWithShape="1">
          <a:blip r:embed="rId3">
            <a:alphaModFix/>
          </a:blip>
          <a:srcRect/>
          <a:stretch/>
        </p:blipFill>
        <p:spPr>
          <a:xfrm>
            <a:off x="1722843" y="2849026"/>
            <a:ext cx="404313" cy="824775"/>
          </a:xfrm>
          <a:prstGeom prst="rect">
            <a:avLst/>
          </a:prstGeom>
          <a:noFill/>
          <a:ln>
            <a:noFill/>
          </a:ln>
        </p:spPr>
      </p:pic>
      <p:pic>
        <p:nvPicPr>
          <p:cNvPr id="692" name="Google Shape;692;p44"/>
          <p:cNvPicPr preferRelativeResize="0"/>
          <p:nvPr/>
        </p:nvPicPr>
        <p:blipFill rotWithShape="1">
          <a:blip r:embed="rId3">
            <a:alphaModFix/>
          </a:blip>
          <a:srcRect/>
          <a:stretch/>
        </p:blipFill>
        <p:spPr>
          <a:xfrm>
            <a:off x="762337" y="3539227"/>
            <a:ext cx="404313" cy="824775"/>
          </a:xfrm>
          <a:prstGeom prst="rect">
            <a:avLst/>
          </a:prstGeom>
          <a:noFill/>
          <a:ln>
            <a:noFill/>
          </a:ln>
        </p:spPr>
      </p:pic>
      <p:pic>
        <p:nvPicPr>
          <p:cNvPr id="693" name="Google Shape;693;p44"/>
          <p:cNvPicPr preferRelativeResize="0"/>
          <p:nvPr/>
        </p:nvPicPr>
        <p:blipFill rotWithShape="1">
          <a:blip r:embed="rId3">
            <a:alphaModFix/>
          </a:blip>
          <a:srcRect/>
          <a:stretch/>
        </p:blipFill>
        <p:spPr>
          <a:xfrm>
            <a:off x="1257607" y="3172536"/>
            <a:ext cx="404313" cy="824775"/>
          </a:xfrm>
          <a:prstGeom prst="rect">
            <a:avLst/>
          </a:prstGeom>
          <a:noFill/>
          <a:ln>
            <a:noFill/>
          </a:ln>
        </p:spPr>
      </p:pic>
      <p:pic>
        <p:nvPicPr>
          <p:cNvPr id="694" name="Google Shape;694;p44"/>
          <p:cNvPicPr preferRelativeResize="0"/>
          <p:nvPr/>
        </p:nvPicPr>
        <p:blipFill rotWithShape="1">
          <a:blip r:embed="rId3">
            <a:alphaModFix/>
          </a:blip>
          <a:srcRect/>
          <a:stretch/>
        </p:blipFill>
        <p:spPr>
          <a:xfrm>
            <a:off x="1598532" y="3655508"/>
            <a:ext cx="404313" cy="824775"/>
          </a:xfrm>
          <a:prstGeom prst="rect">
            <a:avLst/>
          </a:prstGeom>
          <a:noFill/>
          <a:ln>
            <a:noFill/>
          </a:ln>
        </p:spPr>
      </p:pic>
      <p:pic>
        <p:nvPicPr>
          <p:cNvPr id="695" name="Google Shape;695;p44"/>
          <p:cNvPicPr preferRelativeResize="0"/>
          <p:nvPr/>
        </p:nvPicPr>
        <p:blipFill rotWithShape="1">
          <a:blip r:embed="rId4">
            <a:alphaModFix/>
          </a:blip>
          <a:srcRect/>
          <a:stretch/>
        </p:blipFill>
        <p:spPr>
          <a:xfrm>
            <a:off x="6238821" y="1585327"/>
            <a:ext cx="601773" cy="1229059"/>
          </a:xfrm>
          <a:prstGeom prst="rect">
            <a:avLst/>
          </a:prstGeom>
          <a:noFill/>
          <a:ln>
            <a:noFill/>
          </a:ln>
        </p:spPr>
      </p:pic>
      <p:pic>
        <p:nvPicPr>
          <p:cNvPr id="696" name="Google Shape;696;p44"/>
          <p:cNvPicPr preferRelativeResize="0"/>
          <p:nvPr/>
        </p:nvPicPr>
        <p:blipFill rotWithShape="1">
          <a:blip r:embed="rId4">
            <a:alphaModFix/>
          </a:blip>
          <a:srcRect/>
          <a:stretch/>
        </p:blipFill>
        <p:spPr>
          <a:xfrm>
            <a:off x="127038" y="2574415"/>
            <a:ext cx="428889" cy="875961"/>
          </a:xfrm>
          <a:prstGeom prst="rect">
            <a:avLst/>
          </a:prstGeom>
          <a:noFill/>
          <a:ln>
            <a:noFill/>
          </a:ln>
        </p:spPr>
      </p:pic>
      <p:pic>
        <p:nvPicPr>
          <p:cNvPr id="697" name="Google Shape;697;p44"/>
          <p:cNvPicPr preferRelativeResize="0"/>
          <p:nvPr/>
        </p:nvPicPr>
        <p:blipFill rotWithShape="1">
          <a:blip r:embed="rId4">
            <a:alphaModFix/>
          </a:blip>
          <a:srcRect/>
          <a:stretch/>
        </p:blipFill>
        <p:spPr>
          <a:xfrm>
            <a:off x="-17959" y="3292233"/>
            <a:ext cx="486208" cy="993029"/>
          </a:xfrm>
          <a:prstGeom prst="rect">
            <a:avLst/>
          </a:prstGeom>
          <a:noFill/>
          <a:ln>
            <a:noFill/>
          </a:ln>
        </p:spPr>
      </p:pic>
      <p:pic>
        <p:nvPicPr>
          <p:cNvPr id="698" name="Google Shape;698;p44"/>
          <p:cNvPicPr preferRelativeResize="0"/>
          <p:nvPr/>
        </p:nvPicPr>
        <p:blipFill rotWithShape="1">
          <a:blip r:embed="rId4">
            <a:alphaModFix/>
          </a:blip>
          <a:srcRect/>
          <a:stretch/>
        </p:blipFill>
        <p:spPr>
          <a:xfrm>
            <a:off x="2500643" y="3886701"/>
            <a:ext cx="397463" cy="811777"/>
          </a:xfrm>
          <a:prstGeom prst="rect">
            <a:avLst/>
          </a:prstGeom>
          <a:noFill/>
          <a:ln>
            <a:noFill/>
          </a:ln>
        </p:spPr>
      </p:pic>
      <p:pic>
        <p:nvPicPr>
          <p:cNvPr id="699" name="Google Shape;699;p44"/>
          <p:cNvPicPr preferRelativeResize="0"/>
          <p:nvPr/>
        </p:nvPicPr>
        <p:blipFill rotWithShape="1">
          <a:blip r:embed="rId4">
            <a:alphaModFix/>
          </a:blip>
          <a:srcRect/>
          <a:stretch/>
        </p:blipFill>
        <p:spPr>
          <a:xfrm>
            <a:off x="1374759" y="2305382"/>
            <a:ext cx="403187" cy="823467"/>
          </a:xfrm>
          <a:prstGeom prst="rect">
            <a:avLst/>
          </a:prstGeom>
          <a:noFill/>
          <a:ln>
            <a:noFill/>
          </a:ln>
        </p:spPr>
      </p:pic>
      <p:pic>
        <p:nvPicPr>
          <p:cNvPr id="700" name="Google Shape;700;p44"/>
          <p:cNvPicPr preferRelativeResize="0"/>
          <p:nvPr/>
        </p:nvPicPr>
        <p:blipFill rotWithShape="1">
          <a:blip r:embed="rId5">
            <a:alphaModFix/>
          </a:blip>
          <a:srcRect/>
          <a:stretch/>
        </p:blipFill>
        <p:spPr>
          <a:xfrm>
            <a:off x="6936648" y="1516054"/>
            <a:ext cx="1422400" cy="1422400"/>
          </a:xfrm>
          <a:prstGeom prst="rect">
            <a:avLst/>
          </a:prstGeom>
          <a:noFill/>
          <a:ln>
            <a:noFill/>
          </a:ln>
        </p:spPr>
      </p:pic>
      <p:cxnSp>
        <p:nvCxnSpPr>
          <p:cNvPr id="701" name="Google Shape;701;p44"/>
          <p:cNvCxnSpPr/>
          <p:nvPr/>
        </p:nvCxnSpPr>
        <p:spPr>
          <a:xfrm>
            <a:off x="7254240" y="3535427"/>
            <a:ext cx="0" cy="532590"/>
          </a:xfrm>
          <a:prstGeom prst="straightConnector1">
            <a:avLst/>
          </a:prstGeom>
          <a:noFill/>
          <a:ln w="139700" cap="rnd" cmpd="sng">
            <a:solidFill>
              <a:schemeClr val="accent6"/>
            </a:solidFill>
            <a:prstDash val="solid"/>
            <a:miter lim="400000"/>
            <a:headEnd type="none" w="sm" len="sm"/>
            <a:tailEnd type="none" w="sm" len="sm"/>
          </a:ln>
        </p:spPr>
      </p:cxnSp>
      <p:sp>
        <p:nvSpPr>
          <p:cNvPr id="702" name="Google Shape;702;p44"/>
          <p:cNvSpPr txBox="1"/>
          <p:nvPr/>
        </p:nvSpPr>
        <p:spPr>
          <a:xfrm>
            <a:off x="5575365" y="4112152"/>
            <a:ext cx="971797" cy="930589"/>
          </a:xfrm>
          <a:prstGeom prst="rect">
            <a:avLst/>
          </a:prstGeom>
          <a:noFill/>
          <a:ln>
            <a:noFill/>
          </a:ln>
        </p:spPr>
        <p:txBody>
          <a:bodyPr spcFirstLastPara="1" wrap="square" lIns="26775" tIns="26775" rIns="26775" bIns="26775" anchor="t" anchorCtr="0">
            <a:normAutofit fontScale="77500" lnSpcReduction="20000"/>
          </a:bodyPr>
          <a:lstStyle/>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EEG + TOM + SOCIAL NETWORK</a:t>
            </a:r>
            <a:endParaRPr/>
          </a:p>
          <a:p>
            <a:pPr marL="0" marR="0" lvl="0" indent="0" algn="l" rtl="0">
              <a:lnSpc>
                <a:spcPct val="100000"/>
              </a:lnSpc>
              <a:spcBef>
                <a:spcPts val="0"/>
              </a:spcBef>
              <a:spcAft>
                <a:spcPts val="0"/>
              </a:spcAft>
              <a:buNone/>
            </a:pPr>
            <a:r>
              <a:rPr lang="en-US" sz="1600" b="1" i="0" u="none" strike="noStrike" cap="none">
                <a:solidFill>
                  <a:srgbClr val="011993"/>
                </a:solidFill>
                <a:latin typeface="Helvetica Neue"/>
                <a:ea typeface="Helvetica Neue"/>
                <a:cs typeface="Helvetica Neue"/>
                <a:sym typeface="Helvetica Neue"/>
              </a:rPr>
              <a:t>Bilinguals/monolinguals</a:t>
            </a:r>
            <a:endParaRPr sz="1600" b="1" i="0" u="none" strike="noStrike" cap="none">
              <a:solidFill>
                <a:srgbClr val="011993"/>
              </a:solidFill>
              <a:latin typeface="Helvetica Neue"/>
              <a:ea typeface="Helvetica Neue"/>
              <a:cs typeface="Helvetica Neue"/>
              <a:sym typeface="Helvetica Neue"/>
            </a:endParaRPr>
          </a:p>
        </p:txBody>
      </p:sp>
      <p:pic>
        <p:nvPicPr>
          <p:cNvPr id="703" name="Google Shape;703;p44"/>
          <p:cNvPicPr preferRelativeResize="0"/>
          <p:nvPr/>
        </p:nvPicPr>
        <p:blipFill rotWithShape="1">
          <a:blip r:embed="rId6">
            <a:alphaModFix/>
          </a:blip>
          <a:srcRect/>
          <a:stretch/>
        </p:blipFill>
        <p:spPr>
          <a:xfrm>
            <a:off x="4340407" y="4277631"/>
            <a:ext cx="1182377" cy="788252"/>
          </a:xfrm>
          <a:prstGeom prst="rect">
            <a:avLst/>
          </a:prstGeom>
          <a:noFill/>
          <a:ln>
            <a:noFill/>
          </a:ln>
        </p:spPr>
      </p:pic>
      <p:sp>
        <p:nvSpPr>
          <p:cNvPr id="704" name="Google Shape;704;p44"/>
          <p:cNvSpPr txBox="1"/>
          <p:nvPr/>
        </p:nvSpPr>
        <p:spPr>
          <a:xfrm>
            <a:off x="3561670" y="69252"/>
            <a:ext cx="7886700" cy="9941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300" b="1" i="0" u="none" strike="noStrike" cap="none">
                <a:solidFill>
                  <a:srgbClr val="0070C0"/>
                </a:solidFill>
                <a:latin typeface="Calibri"/>
                <a:ea typeface="Calibri"/>
                <a:cs typeface="Calibri"/>
                <a:sym typeface="Calibri"/>
              </a:rPr>
              <a:t>Future directions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r>
              <a:rPr lang="en-US"/>
              <a:t>Thank you!</a:t>
            </a:r>
            <a:endParaRPr/>
          </a:p>
        </p:txBody>
      </p:sp>
      <p:sp>
        <p:nvSpPr>
          <p:cNvPr id="710" name="Google Shape;710;p45"/>
          <p:cNvSpPr txBox="1">
            <a:spLocks noGrp="1"/>
          </p:cNvSpPr>
          <p:nvPr>
            <p:ph type="sldNum" idx="12"/>
          </p:nvPr>
        </p:nvSpPr>
        <p:spPr>
          <a:xfrm>
            <a:off x="8483346" y="4704588"/>
            <a:ext cx="48006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1050" b="1" i="0" u="none" strike="noStrike" cap="none">
                <a:solidFill>
                  <a:srgbClr val="FFFFFF"/>
                </a:solidFill>
                <a:latin typeface="Arial"/>
                <a:ea typeface="Arial"/>
                <a:cs typeface="Arial"/>
                <a:sym typeface="Arial"/>
              </a:rPr>
              <a:t>45</a:t>
            </a:fld>
            <a:endParaRPr sz="1050" b="1" i="0" u="none" strike="noStrike" cap="none">
              <a:solidFill>
                <a:srgbClr val="FFFFFF"/>
              </a:solidFill>
              <a:latin typeface="Arial"/>
              <a:ea typeface="Arial"/>
              <a:cs typeface="Arial"/>
              <a:sym typeface="Arial"/>
            </a:endParaRPr>
          </a:p>
        </p:txBody>
      </p:sp>
      <p:pic>
        <p:nvPicPr>
          <p:cNvPr id="711" name="Google Shape;711;p45" descr="Screen Shot 2018-02-08 at 11.02.24 AM.png"/>
          <p:cNvPicPr preferRelativeResize="0"/>
          <p:nvPr/>
        </p:nvPicPr>
        <p:blipFill rotWithShape="1">
          <a:blip r:embed="rId3">
            <a:alphaModFix/>
          </a:blip>
          <a:srcRect/>
          <a:stretch/>
        </p:blipFill>
        <p:spPr>
          <a:xfrm>
            <a:off x="1143809" y="4279618"/>
            <a:ext cx="742950" cy="698814"/>
          </a:xfrm>
          <a:prstGeom prst="rect">
            <a:avLst/>
          </a:prstGeom>
          <a:noFill/>
          <a:ln>
            <a:noFill/>
          </a:ln>
        </p:spPr>
      </p:pic>
      <p:pic>
        <p:nvPicPr>
          <p:cNvPr id="712" name="Google Shape;712;p45"/>
          <p:cNvPicPr preferRelativeResize="0"/>
          <p:nvPr/>
        </p:nvPicPr>
        <p:blipFill rotWithShape="1">
          <a:blip r:embed="rId4">
            <a:alphaModFix/>
          </a:blip>
          <a:srcRect/>
          <a:stretch/>
        </p:blipFill>
        <p:spPr>
          <a:xfrm>
            <a:off x="2616895" y="1411304"/>
            <a:ext cx="4708816" cy="23396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p:nvPr/>
        </p:nvSpPr>
        <p:spPr>
          <a:xfrm>
            <a:off x="3630501" y="473989"/>
            <a:ext cx="5134911" cy="1400531"/>
          </a:xfrm>
          <a:prstGeom prst="rect">
            <a:avLst/>
          </a:prstGeom>
          <a:noFill/>
          <a:ln>
            <a:noFill/>
          </a:ln>
        </p:spPr>
        <p:txBody>
          <a:bodyPr spcFirstLastPara="1" wrap="square" lIns="91425" tIns="45700" rIns="91425" bIns="45700" anchor="t" anchorCtr="0">
            <a:normAutofit/>
          </a:bodyPr>
          <a:lstStyle/>
          <a:p>
            <a:pPr marL="342900" marR="0" lvl="1"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Ester: Learned to speak Spanish at home in Spain, learned English as an L2 in Spain, then moved to the US, where she learned Italian.</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5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81" name="Google Shape;81;p5"/>
          <p:cNvPicPr preferRelativeResize="0"/>
          <p:nvPr/>
        </p:nvPicPr>
        <p:blipFill rotWithShape="1">
          <a:blip r:embed="rId3">
            <a:alphaModFix/>
          </a:blip>
          <a:srcRect/>
          <a:stretch/>
        </p:blipFill>
        <p:spPr>
          <a:xfrm>
            <a:off x="5271239" y="2303356"/>
            <a:ext cx="1400573" cy="2387644"/>
          </a:xfrm>
          <a:prstGeom prst="rect">
            <a:avLst/>
          </a:prstGeom>
          <a:noFill/>
          <a:ln>
            <a:noFill/>
          </a:ln>
        </p:spPr>
      </p:pic>
      <p:sp>
        <p:nvSpPr>
          <p:cNvPr id="82" name="Google Shape;82;p5"/>
          <p:cNvSpPr txBox="1"/>
          <p:nvPr/>
        </p:nvSpPr>
        <p:spPr>
          <a:xfrm>
            <a:off x="6771209" y="4407901"/>
            <a:ext cx="199420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Formal language training</a:t>
            </a:r>
            <a:endParaRPr sz="1400" b="0" i="0" u="none" strike="noStrike" cap="none">
              <a:solidFill>
                <a:srgbClr val="000000"/>
              </a:solidFill>
              <a:latin typeface="Arial"/>
              <a:ea typeface="Arial"/>
              <a:cs typeface="Arial"/>
              <a:sym typeface="Arial"/>
            </a:endParaRPr>
          </a:p>
        </p:txBody>
      </p:sp>
      <p:sp>
        <p:nvSpPr>
          <p:cNvPr id="83" name="Google Shape;83;p5"/>
          <p:cNvSpPr txBox="1"/>
          <p:nvPr/>
        </p:nvSpPr>
        <p:spPr>
          <a:xfrm>
            <a:off x="6753919" y="3956804"/>
            <a:ext cx="175985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Language immersion</a:t>
            </a:r>
            <a:endParaRPr sz="1400" b="0" i="0" u="none" strike="noStrike" cap="none">
              <a:solidFill>
                <a:srgbClr val="000000"/>
              </a:solidFill>
              <a:latin typeface="Arial"/>
              <a:ea typeface="Arial"/>
              <a:cs typeface="Arial"/>
              <a:sym typeface="Arial"/>
            </a:endParaRPr>
          </a:p>
        </p:txBody>
      </p:sp>
      <p:sp>
        <p:nvSpPr>
          <p:cNvPr id="84" name="Google Shape;84;p5"/>
          <p:cNvSpPr txBox="1"/>
          <p:nvPr/>
        </p:nvSpPr>
        <p:spPr>
          <a:xfrm>
            <a:off x="6745385" y="3555641"/>
            <a:ext cx="211927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Pluriculturality</a:t>
            </a:r>
            <a:endParaRPr sz="1100" b="0" i="0" u="none" strike="noStrike" cap="none">
              <a:solidFill>
                <a:schemeClr val="dk1"/>
              </a:solidFill>
              <a:latin typeface="Calibri"/>
              <a:ea typeface="Calibri"/>
              <a:cs typeface="Calibri"/>
              <a:sym typeface="Calibri"/>
            </a:endParaRPr>
          </a:p>
        </p:txBody>
      </p:sp>
      <p:sp>
        <p:nvSpPr>
          <p:cNvPr id="85" name="Google Shape;85;p5"/>
          <p:cNvSpPr txBox="1"/>
          <p:nvPr/>
        </p:nvSpPr>
        <p:spPr>
          <a:xfrm>
            <a:off x="6769935" y="3143220"/>
            <a:ext cx="257410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Late AoA</a:t>
            </a:r>
            <a:endParaRPr sz="1100" b="0" i="0" u="none" strike="noStrike" cap="none">
              <a:solidFill>
                <a:schemeClr val="dk1"/>
              </a:solidFill>
              <a:latin typeface="Calibri"/>
              <a:ea typeface="Calibri"/>
              <a:cs typeface="Calibri"/>
              <a:sym typeface="Calibri"/>
            </a:endParaRPr>
          </a:p>
        </p:txBody>
      </p:sp>
      <p:sp>
        <p:nvSpPr>
          <p:cNvPr id="86" name="Google Shape;86;p5"/>
          <p:cNvSpPr txBox="1"/>
          <p:nvPr/>
        </p:nvSpPr>
        <p:spPr>
          <a:xfrm>
            <a:off x="6723521" y="2752920"/>
            <a:ext cx="233892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Bilingual social network</a:t>
            </a:r>
            <a:endParaRPr sz="1400" b="0" i="0" u="none" strike="noStrike" cap="none">
              <a:solidFill>
                <a:srgbClr val="000000"/>
              </a:solidFill>
              <a:latin typeface="Arial"/>
              <a:ea typeface="Arial"/>
              <a:cs typeface="Arial"/>
              <a:sym typeface="Arial"/>
            </a:endParaRPr>
          </a:p>
        </p:txBody>
      </p:sp>
      <p:sp>
        <p:nvSpPr>
          <p:cNvPr id="87" name="Google Shape;87;p5"/>
          <p:cNvSpPr txBox="1"/>
          <p:nvPr/>
        </p:nvSpPr>
        <p:spPr>
          <a:xfrm>
            <a:off x="6723520" y="2324671"/>
            <a:ext cx="233892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Language identity</a:t>
            </a:r>
            <a:endParaRPr sz="1400" b="0" i="0" u="none" strike="noStrike" cap="none">
              <a:solidFill>
                <a:srgbClr val="000000"/>
              </a:solidFill>
              <a:latin typeface="Arial"/>
              <a:ea typeface="Arial"/>
              <a:cs typeface="Arial"/>
              <a:sym typeface="Arial"/>
            </a:endParaRPr>
          </a:p>
        </p:txBody>
      </p:sp>
      <p:pic>
        <p:nvPicPr>
          <p:cNvPr id="88" name="Google Shape;88;p5"/>
          <p:cNvPicPr preferRelativeResize="0"/>
          <p:nvPr/>
        </p:nvPicPr>
        <p:blipFill rotWithShape="1">
          <a:blip r:embed="rId4">
            <a:alphaModFix/>
          </a:blip>
          <a:srcRect l="2117" t="16787" r="-610" b="9454"/>
          <a:stretch/>
        </p:blipFill>
        <p:spPr>
          <a:xfrm>
            <a:off x="597900" y="925025"/>
            <a:ext cx="2920500" cy="30609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p:nvPr/>
        </p:nvSpPr>
        <p:spPr>
          <a:xfrm>
            <a:off x="2338338" y="340980"/>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Proficiency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L1/L2/LX</a:t>
            </a:r>
            <a:endParaRPr sz="1400" b="0" i="0" u="none" strike="noStrike" cap="none">
              <a:solidFill>
                <a:srgbClr val="000000"/>
              </a:solidFill>
              <a:latin typeface="Arial"/>
              <a:ea typeface="Arial"/>
              <a:cs typeface="Arial"/>
              <a:sym typeface="Arial"/>
            </a:endParaRPr>
          </a:p>
        </p:txBody>
      </p:sp>
      <p:sp>
        <p:nvSpPr>
          <p:cNvPr id="95" name="Google Shape;95;p6"/>
          <p:cNvSpPr/>
          <p:nvPr/>
        </p:nvSpPr>
        <p:spPr>
          <a:xfrm>
            <a:off x="1743384" y="2716288"/>
            <a:ext cx="1411186" cy="1377138"/>
          </a:xfrm>
          <a:prstGeom prst="ellipse">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Social norms</a:t>
            </a:r>
            <a:endParaRPr sz="1400" b="0" i="0" u="none" strike="noStrike" cap="none">
              <a:solidFill>
                <a:srgbClr val="000000"/>
              </a:solidFill>
              <a:latin typeface="Arial"/>
              <a:ea typeface="Arial"/>
              <a:cs typeface="Arial"/>
              <a:sym typeface="Arial"/>
            </a:endParaRPr>
          </a:p>
        </p:txBody>
      </p:sp>
      <p:sp>
        <p:nvSpPr>
          <p:cNvPr id="96" name="Google Shape;96;p6"/>
          <p:cNvSpPr/>
          <p:nvPr/>
        </p:nvSpPr>
        <p:spPr>
          <a:xfrm>
            <a:off x="1386594" y="520832"/>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Language/Code-switching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97" name="Google Shape;97;p6"/>
          <p:cNvSpPr/>
          <p:nvPr/>
        </p:nvSpPr>
        <p:spPr>
          <a:xfrm>
            <a:off x="3329609" y="340980"/>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Age of acquisition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98" name="Google Shape;98;p6"/>
          <p:cNvSpPr/>
          <p:nvPr/>
        </p:nvSpPr>
        <p:spPr>
          <a:xfrm>
            <a:off x="6585926" y="340975"/>
            <a:ext cx="494400" cy="4772700"/>
          </a:xfrm>
          <a:prstGeom prst="rightArrowCallout">
            <a:avLst>
              <a:gd name="adj1" fmla="val 25000"/>
              <a:gd name="adj2" fmla="val 25000"/>
              <a:gd name="adj3" fmla="val 25000"/>
              <a:gd name="adj4" fmla="val 64977"/>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sp>
        <p:nvSpPr>
          <p:cNvPr id="99" name="Google Shape;99;p6"/>
          <p:cNvSpPr/>
          <p:nvPr/>
        </p:nvSpPr>
        <p:spPr>
          <a:xfrm>
            <a:off x="7134473" y="467201"/>
            <a:ext cx="1727005" cy="1684311"/>
          </a:xfrm>
          <a:prstGeom prst="ellipse">
            <a:avLst/>
          </a:prstGeom>
          <a:solidFill>
            <a:srgbClr val="535BD3">
              <a:alpha val="3529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Linguistic adaptation</a:t>
            </a:r>
            <a:endParaRPr sz="1400" b="0" i="0" u="none" strike="noStrike" cap="none">
              <a:solidFill>
                <a:srgbClr val="000000"/>
              </a:solidFill>
              <a:latin typeface="Arial"/>
              <a:ea typeface="Arial"/>
              <a:cs typeface="Arial"/>
              <a:sym typeface="Arial"/>
            </a:endParaRPr>
          </a:p>
        </p:txBody>
      </p:sp>
      <p:sp>
        <p:nvSpPr>
          <p:cNvPr id="100" name="Google Shape;100;p6"/>
          <p:cNvSpPr/>
          <p:nvPr/>
        </p:nvSpPr>
        <p:spPr>
          <a:xfrm>
            <a:off x="7178632" y="1929205"/>
            <a:ext cx="1699909" cy="1684311"/>
          </a:xfrm>
          <a:prstGeom prst="ellipse">
            <a:avLst/>
          </a:prstGeom>
          <a:solidFill>
            <a:srgbClr val="C12A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Neurocognitive 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101" name="Google Shape;101;p6"/>
          <p:cNvSpPr/>
          <p:nvPr/>
        </p:nvSpPr>
        <p:spPr>
          <a:xfrm>
            <a:off x="30381" y="508547"/>
            <a:ext cx="1607333" cy="1133661"/>
          </a:xfrm>
          <a:prstGeom prst="rightArrowCallout">
            <a:avLst>
              <a:gd name="adj1" fmla="val 25000"/>
              <a:gd name="adj2" fmla="val 25000"/>
              <a:gd name="adj3" fmla="val 25000"/>
              <a:gd name="adj4" fmla="val 64977"/>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INDIVIDUAL</a:t>
            </a:r>
            <a:endParaRPr sz="1400" b="0" i="0" u="none" strike="noStrike" cap="none">
              <a:solidFill>
                <a:srgbClr val="000000"/>
              </a:solidFill>
              <a:latin typeface="Arial"/>
              <a:ea typeface="Arial"/>
              <a:cs typeface="Arial"/>
              <a:sym typeface="Arial"/>
            </a:endParaRPr>
          </a:p>
        </p:txBody>
      </p:sp>
      <p:sp>
        <p:nvSpPr>
          <p:cNvPr id="102" name="Google Shape;102;p6"/>
          <p:cNvSpPr/>
          <p:nvPr/>
        </p:nvSpPr>
        <p:spPr>
          <a:xfrm>
            <a:off x="50061" y="3005883"/>
            <a:ext cx="1976530" cy="1133661"/>
          </a:xfrm>
          <a:prstGeom prst="rightArrowCallout">
            <a:avLst>
              <a:gd name="adj1" fmla="val 25000"/>
              <a:gd name="adj2" fmla="val 25000"/>
              <a:gd name="adj3" fmla="val 25000"/>
              <a:gd name="adj4" fmla="val 64977"/>
            </a:avLst>
          </a:prstGeom>
          <a:solidFill>
            <a:srgbClr val="FFD42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ENVIRONMENT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SOCIAL</a:t>
            </a:r>
            <a:r>
              <a:rPr lang="en-US" sz="10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3" name="Google Shape;103;p6"/>
          <p:cNvSpPr/>
          <p:nvPr/>
        </p:nvSpPr>
        <p:spPr>
          <a:xfrm>
            <a:off x="4269592" y="10082"/>
            <a:ext cx="1242391" cy="1133660"/>
          </a:xfrm>
          <a:prstGeom prst="ellipse">
            <a:avLst/>
          </a:prstGeom>
          <a:solidFill>
            <a:srgbClr val="C682D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Individual Cognitive abilities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04" name="Google Shape;104;p6"/>
          <p:cNvSpPr/>
          <p:nvPr/>
        </p:nvSpPr>
        <p:spPr>
          <a:xfrm>
            <a:off x="5124440" y="523999"/>
            <a:ext cx="1242391" cy="1133660"/>
          </a:xfrm>
          <a:prstGeom prst="ellipse">
            <a:avLst/>
          </a:prstGeom>
          <a:solidFill>
            <a:srgbClr val="C682D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Individual neural variability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05" name="Google Shape;105;p6"/>
          <p:cNvSpPr/>
          <p:nvPr/>
        </p:nvSpPr>
        <p:spPr>
          <a:xfrm>
            <a:off x="50745" y="4749463"/>
            <a:ext cx="6281122" cy="414121"/>
          </a:xfrm>
          <a:prstGeom prst="rightArrow">
            <a:avLst>
              <a:gd name="adj1" fmla="val 50000"/>
              <a:gd name="adj2" fmla="val 50000"/>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p:txBody>
      </p:sp>
      <p:sp>
        <p:nvSpPr>
          <p:cNvPr id="106" name="Google Shape;106;p6"/>
          <p:cNvSpPr/>
          <p:nvPr/>
        </p:nvSpPr>
        <p:spPr>
          <a:xfrm>
            <a:off x="2729938" y="3331517"/>
            <a:ext cx="1411186" cy="1377138"/>
          </a:xfrm>
          <a:prstGeom prst="ellipse">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Environmental language use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In different contexts</a:t>
            </a:r>
            <a:endParaRPr sz="1400" b="0" i="0" u="none" strike="noStrike" cap="none">
              <a:solidFill>
                <a:srgbClr val="000000"/>
              </a:solidFill>
              <a:latin typeface="Arial"/>
              <a:ea typeface="Arial"/>
              <a:cs typeface="Arial"/>
              <a:sym typeface="Arial"/>
            </a:endParaRPr>
          </a:p>
        </p:txBody>
      </p:sp>
      <p:sp>
        <p:nvSpPr>
          <p:cNvPr id="107" name="Google Shape;107;p6"/>
          <p:cNvSpPr/>
          <p:nvPr/>
        </p:nvSpPr>
        <p:spPr>
          <a:xfrm>
            <a:off x="3862370" y="2707199"/>
            <a:ext cx="1411186" cy="1377138"/>
          </a:xfrm>
          <a:prstGeom prst="ellipse">
            <a:avLst/>
          </a:prstGeom>
          <a:solidFill>
            <a:srgbClr val="FFA27C"/>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Language use in individual’s personal social network</a:t>
            </a:r>
            <a:endParaRPr sz="1400" b="0" i="0" u="none" strike="noStrike" cap="none">
              <a:solidFill>
                <a:srgbClr val="000000"/>
              </a:solidFill>
              <a:latin typeface="Arial"/>
              <a:ea typeface="Arial"/>
              <a:cs typeface="Arial"/>
              <a:sym typeface="Arial"/>
            </a:endParaRPr>
          </a:p>
        </p:txBody>
      </p:sp>
      <p:sp>
        <p:nvSpPr>
          <p:cNvPr id="108" name="Google Shape;108;p6"/>
          <p:cNvSpPr/>
          <p:nvPr/>
        </p:nvSpPr>
        <p:spPr>
          <a:xfrm>
            <a:off x="7217817" y="3097475"/>
            <a:ext cx="1699909" cy="1578824"/>
          </a:xfrm>
          <a:prstGeom prst="ellipse">
            <a:avLst/>
          </a:prstGeom>
          <a:solidFill>
            <a:srgbClr val="578E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Social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09" name="Google Shape;109;p6"/>
          <p:cNvSpPr/>
          <p:nvPr/>
        </p:nvSpPr>
        <p:spPr>
          <a:xfrm>
            <a:off x="282522" y="1723133"/>
            <a:ext cx="412818" cy="1099569"/>
          </a:xfrm>
          <a:prstGeom prst="upDownArrow">
            <a:avLst>
              <a:gd name="adj1" fmla="val 50000"/>
              <a:gd name="adj2" fmla="val 50000"/>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6"/>
          <p:cNvSpPr/>
          <p:nvPr/>
        </p:nvSpPr>
        <p:spPr>
          <a:xfrm>
            <a:off x="2185195" y="1249136"/>
            <a:ext cx="1395534" cy="1133661"/>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Mode of acquisition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7"/>
          <p:cNvSpPr/>
          <p:nvPr/>
        </p:nvSpPr>
        <p:spPr>
          <a:xfrm>
            <a:off x="2338338" y="340980"/>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Proficiency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L1/L2/LX</a:t>
            </a:r>
            <a:endParaRPr sz="1400" b="0" i="0" u="none" strike="noStrike" cap="none">
              <a:solidFill>
                <a:srgbClr val="000000"/>
              </a:solidFill>
              <a:latin typeface="Arial"/>
              <a:ea typeface="Arial"/>
              <a:cs typeface="Arial"/>
              <a:sym typeface="Arial"/>
            </a:endParaRPr>
          </a:p>
        </p:txBody>
      </p:sp>
      <p:sp>
        <p:nvSpPr>
          <p:cNvPr id="117" name="Google Shape;117;p7"/>
          <p:cNvSpPr/>
          <p:nvPr/>
        </p:nvSpPr>
        <p:spPr>
          <a:xfrm>
            <a:off x="1743384" y="2716288"/>
            <a:ext cx="1411186" cy="1377138"/>
          </a:xfrm>
          <a:prstGeom prst="ellipse">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Social norms</a:t>
            </a:r>
            <a:endParaRPr sz="1400" b="0" i="0" u="none" strike="noStrike" cap="none">
              <a:solidFill>
                <a:srgbClr val="000000"/>
              </a:solidFill>
              <a:latin typeface="Arial"/>
              <a:ea typeface="Arial"/>
              <a:cs typeface="Arial"/>
              <a:sym typeface="Arial"/>
            </a:endParaRPr>
          </a:p>
        </p:txBody>
      </p:sp>
      <p:sp>
        <p:nvSpPr>
          <p:cNvPr id="118" name="Google Shape;118;p7"/>
          <p:cNvSpPr/>
          <p:nvPr/>
        </p:nvSpPr>
        <p:spPr>
          <a:xfrm>
            <a:off x="1386594" y="520832"/>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Language/Code-switching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9" name="Google Shape;119;p7"/>
          <p:cNvSpPr/>
          <p:nvPr/>
        </p:nvSpPr>
        <p:spPr>
          <a:xfrm>
            <a:off x="3329609" y="340980"/>
            <a:ext cx="1242391" cy="113366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Age of acquisition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20" name="Google Shape;120;p7"/>
          <p:cNvSpPr/>
          <p:nvPr/>
        </p:nvSpPr>
        <p:spPr>
          <a:xfrm>
            <a:off x="6585926" y="340975"/>
            <a:ext cx="494400" cy="4772700"/>
          </a:xfrm>
          <a:prstGeom prst="rightArrowCallout">
            <a:avLst>
              <a:gd name="adj1" fmla="val 25000"/>
              <a:gd name="adj2" fmla="val 25000"/>
              <a:gd name="adj3" fmla="val 25000"/>
              <a:gd name="adj4" fmla="val 64977"/>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sp>
        <p:nvSpPr>
          <p:cNvPr id="121" name="Google Shape;121;p7"/>
          <p:cNvSpPr/>
          <p:nvPr/>
        </p:nvSpPr>
        <p:spPr>
          <a:xfrm>
            <a:off x="7134473" y="467201"/>
            <a:ext cx="1727005" cy="1684311"/>
          </a:xfrm>
          <a:prstGeom prst="ellipse">
            <a:avLst/>
          </a:prstGeom>
          <a:solidFill>
            <a:srgbClr val="535BD3">
              <a:alpha val="3529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Linguistic adaptation</a:t>
            </a:r>
            <a:endParaRPr sz="1400" b="0" i="0" u="none" strike="noStrike" cap="none">
              <a:solidFill>
                <a:srgbClr val="000000"/>
              </a:solidFill>
              <a:latin typeface="Arial"/>
              <a:ea typeface="Arial"/>
              <a:cs typeface="Arial"/>
              <a:sym typeface="Arial"/>
            </a:endParaRPr>
          </a:p>
        </p:txBody>
      </p:sp>
      <p:sp>
        <p:nvSpPr>
          <p:cNvPr id="122" name="Google Shape;122;p7"/>
          <p:cNvSpPr/>
          <p:nvPr/>
        </p:nvSpPr>
        <p:spPr>
          <a:xfrm>
            <a:off x="7178632" y="1929205"/>
            <a:ext cx="1699909" cy="1684311"/>
          </a:xfrm>
          <a:prstGeom prst="ellipse">
            <a:avLst/>
          </a:prstGeom>
          <a:solidFill>
            <a:srgbClr val="C12A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Neurocognitive 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123" name="Google Shape;123;p7"/>
          <p:cNvSpPr/>
          <p:nvPr/>
        </p:nvSpPr>
        <p:spPr>
          <a:xfrm>
            <a:off x="30381" y="508547"/>
            <a:ext cx="1607333" cy="1133661"/>
          </a:xfrm>
          <a:prstGeom prst="rightArrowCallout">
            <a:avLst>
              <a:gd name="adj1" fmla="val 25000"/>
              <a:gd name="adj2" fmla="val 25000"/>
              <a:gd name="adj3" fmla="val 25000"/>
              <a:gd name="adj4" fmla="val 64977"/>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INDIVIDUAL</a:t>
            </a:r>
            <a:endParaRPr sz="1400" b="0" i="0" u="none" strike="noStrike" cap="none">
              <a:solidFill>
                <a:srgbClr val="000000"/>
              </a:solidFill>
              <a:latin typeface="Arial"/>
              <a:ea typeface="Arial"/>
              <a:cs typeface="Arial"/>
              <a:sym typeface="Arial"/>
            </a:endParaRPr>
          </a:p>
        </p:txBody>
      </p:sp>
      <p:sp>
        <p:nvSpPr>
          <p:cNvPr id="124" name="Google Shape;124;p7"/>
          <p:cNvSpPr/>
          <p:nvPr/>
        </p:nvSpPr>
        <p:spPr>
          <a:xfrm>
            <a:off x="50061" y="3005883"/>
            <a:ext cx="1976530" cy="1133661"/>
          </a:xfrm>
          <a:prstGeom prst="rightArrowCallout">
            <a:avLst>
              <a:gd name="adj1" fmla="val 25000"/>
              <a:gd name="adj2" fmla="val 25000"/>
              <a:gd name="adj3" fmla="val 25000"/>
              <a:gd name="adj4" fmla="val 64977"/>
            </a:avLst>
          </a:prstGeom>
          <a:solidFill>
            <a:srgbClr val="FFD42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ENVIRONMENT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SOCIAL</a:t>
            </a:r>
            <a:r>
              <a:rPr lang="en-US" sz="10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5" name="Google Shape;125;p7"/>
          <p:cNvSpPr/>
          <p:nvPr/>
        </p:nvSpPr>
        <p:spPr>
          <a:xfrm>
            <a:off x="4269592" y="10082"/>
            <a:ext cx="1242391" cy="1133660"/>
          </a:xfrm>
          <a:prstGeom prst="ellipse">
            <a:avLst/>
          </a:prstGeom>
          <a:solidFill>
            <a:srgbClr val="C682D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Individual Cognitive abilities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26" name="Google Shape;126;p7"/>
          <p:cNvSpPr/>
          <p:nvPr/>
        </p:nvSpPr>
        <p:spPr>
          <a:xfrm>
            <a:off x="5124440" y="523999"/>
            <a:ext cx="1242391" cy="1133660"/>
          </a:xfrm>
          <a:prstGeom prst="ellipse">
            <a:avLst/>
          </a:prstGeom>
          <a:solidFill>
            <a:srgbClr val="C682D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Individual neural variability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27" name="Google Shape;127;p7"/>
          <p:cNvSpPr/>
          <p:nvPr/>
        </p:nvSpPr>
        <p:spPr>
          <a:xfrm>
            <a:off x="50745" y="4749463"/>
            <a:ext cx="6281122" cy="414121"/>
          </a:xfrm>
          <a:prstGeom prst="rightArrow">
            <a:avLst>
              <a:gd name="adj1" fmla="val 50000"/>
              <a:gd name="adj2" fmla="val 50000"/>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p:txBody>
      </p:sp>
      <p:sp>
        <p:nvSpPr>
          <p:cNvPr id="128" name="Google Shape;128;p7"/>
          <p:cNvSpPr/>
          <p:nvPr/>
        </p:nvSpPr>
        <p:spPr>
          <a:xfrm>
            <a:off x="2729938" y="3331517"/>
            <a:ext cx="1411186" cy="1377138"/>
          </a:xfrm>
          <a:prstGeom prst="ellipse">
            <a:avLst/>
          </a:prstGeom>
          <a:solidFill>
            <a:srgbClr val="FFC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Environmental language use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In different contexts</a:t>
            </a:r>
            <a:endParaRPr sz="1400" b="0" i="0" u="none" strike="noStrike" cap="none">
              <a:solidFill>
                <a:srgbClr val="000000"/>
              </a:solidFill>
              <a:latin typeface="Arial"/>
              <a:ea typeface="Arial"/>
              <a:cs typeface="Arial"/>
              <a:sym typeface="Arial"/>
            </a:endParaRPr>
          </a:p>
        </p:txBody>
      </p:sp>
      <p:sp>
        <p:nvSpPr>
          <p:cNvPr id="129" name="Google Shape;129;p7"/>
          <p:cNvSpPr/>
          <p:nvPr/>
        </p:nvSpPr>
        <p:spPr>
          <a:xfrm>
            <a:off x="3862369" y="1988557"/>
            <a:ext cx="2297397" cy="2095780"/>
          </a:xfrm>
          <a:prstGeom prst="ellipse">
            <a:avLst/>
          </a:prstGeom>
          <a:solidFill>
            <a:srgbClr val="FFA27C"/>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Calibri"/>
                <a:ea typeface="Calibri"/>
                <a:cs typeface="Calibri"/>
                <a:sym typeface="Calibri"/>
              </a:rPr>
              <a:t>Language use in individual’s personal social network</a:t>
            </a:r>
            <a:endParaRPr sz="1500" b="0" i="0" u="none" strike="noStrike" cap="none">
              <a:solidFill>
                <a:srgbClr val="000000"/>
              </a:solidFill>
              <a:latin typeface="Arial"/>
              <a:ea typeface="Arial"/>
              <a:cs typeface="Arial"/>
              <a:sym typeface="Arial"/>
            </a:endParaRPr>
          </a:p>
        </p:txBody>
      </p:sp>
      <p:sp>
        <p:nvSpPr>
          <p:cNvPr id="130" name="Google Shape;130;p7"/>
          <p:cNvSpPr/>
          <p:nvPr/>
        </p:nvSpPr>
        <p:spPr>
          <a:xfrm>
            <a:off x="7217817" y="3097475"/>
            <a:ext cx="1699909" cy="1578824"/>
          </a:xfrm>
          <a:prstGeom prst="ellipse">
            <a:avLst/>
          </a:prstGeom>
          <a:solidFill>
            <a:srgbClr val="578E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Social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31" name="Google Shape;131;p7"/>
          <p:cNvSpPr/>
          <p:nvPr/>
        </p:nvSpPr>
        <p:spPr>
          <a:xfrm>
            <a:off x="282522" y="1723133"/>
            <a:ext cx="412818" cy="1099569"/>
          </a:xfrm>
          <a:prstGeom prst="upDownArrow">
            <a:avLst>
              <a:gd name="adj1" fmla="val 50000"/>
              <a:gd name="adj2" fmla="val 50000"/>
            </a:avLst>
          </a:prstGeom>
          <a:solidFill>
            <a:srgbClr val="2CD3C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7"/>
          <p:cNvSpPr/>
          <p:nvPr/>
        </p:nvSpPr>
        <p:spPr>
          <a:xfrm>
            <a:off x="2185195" y="1249136"/>
            <a:ext cx="1395534" cy="1133661"/>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Mode of acquisition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8" descr="Text&#10;&#10;Description automatically generated"/>
          <p:cNvPicPr preferRelativeResize="0"/>
          <p:nvPr/>
        </p:nvPicPr>
        <p:blipFill rotWithShape="1">
          <a:blip r:embed="rId3">
            <a:alphaModFix/>
          </a:blip>
          <a:srcRect/>
          <a:stretch/>
        </p:blipFill>
        <p:spPr>
          <a:xfrm>
            <a:off x="170532" y="1677728"/>
            <a:ext cx="4460283" cy="896655"/>
          </a:xfrm>
          <a:prstGeom prst="rect">
            <a:avLst/>
          </a:prstGeom>
          <a:noFill/>
          <a:ln>
            <a:noFill/>
          </a:ln>
        </p:spPr>
      </p:pic>
      <p:pic>
        <p:nvPicPr>
          <p:cNvPr id="138" name="Google Shape;138;p8" descr="Text&#10;&#10;Description automatically generated"/>
          <p:cNvPicPr preferRelativeResize="0"/>
          <p:nvPr/>
        </p:nvPicPr>
        <p:blipFill rotWithShape="1">
          <a:blip r:embed="rId4">
            <a:alphaModFix/>
          </a:blip>
          <a:srcRect/>
          <a:stretch/>
        </p:blipFill>
        <p:spPr>
          <a:xfrm>
            <a:off x="271813" y="3110103"/>
            <a:ext cx="3262395" cy="878337"/>
          </a:xfrm>
          <a:prstGeom prst="rect">
            <a:avLst/>
          </a:prstGeom>
          <a:noFill/>
          <a:ln>
            <a:noFill/>
          </a:ln>
        </p:spPr>
      </p:pic>
      <p:pic>
        <p:nvPicPr>
          <p:cNvPr id="139" name="Google Shape;139;p8" descr="Text&#10;&#10;Description automatically generated"/>
          <p:cNvPicPr preferRelativeResize="0"/>
          <p:nvPr/>
        </p:nvPicPr>
        <p:blipFill rotWithShape="1">
          <a:blip r:embed="rId5">
            <a:alphaModFix/>
          </a:blip>
          <a:srcRect/>
          <a:stretch/>
        </p:blipFill>
        <p:spPr>
          <a:xfrm>
            <a:off x="973511" y="4179432"/>
            <a:ext cx="3835723" cy="945874"/>
          </a:xfrm>
          <a:prstGeom prst="rect">
            <a:avLst/>
          </a:prstGeom>
          <a:noFill/>
          <a:ln>
            <a:noFill/>
          </a:ln>
        </p:spPr>
      </p:pic>
      <p:pic>
        <p:nvPicPr>
          <p:cNvPr id="140" name="Google Shape;140;p8" descr="Graphical user interface, text, application, chat or text message&#10;&#10;Description automatically generated"/>
          <p:cNvPicPr preferRelativeResize="0"/>
          <p:nvPr/>
        </p:nvPicPr>
        <p:blipFill rotWithShape="1">
          <a:blip r:embed="rId6">
            <a:alphaModFix/>
          </a:blip>
          <a:srcRect/>
          <a:stretch/>
        </p:blipFill>
        <p:spPr>
          <a:xfrm>
            <a:off x="4809234" y="304793"/>
            <a:ext cx="3982888" cy="2109100"/>
          </a:xfrm>
          <a:prstGeom prst="rect">
            <a:avLst/>
          </a:prstGeom>
          <a:noFill/>
          <a:ln>
            <a:noFill/>
          </a:ln>
        </p:spPr>
      </p:pic>
      <p:pic>
        <p:nvPicPr>
          <p:cNvPr id="141" name="Google Shape;141;p8" descr="Text, letter&#10;&#10;Description automatically generated"/>
          <p:cNvPicPr preferRelativeResize="0"/>
          <p:nvPr/>
        </p:nvPicPr>
        <p:blipFill rotWithShape="1">
          <a:blip r:embed="rId7">
            <a:alphaModFix/>
          </a:blip>
          <a:srcRect/>
          <a:stretch/>
        </p:blipFill>
        <p:spPr>
          <a:xfrm>
            <a:off x="75107" y="55828"/>
            <a:ext cx="4461885" cy="1213574"/>
          </a:xfrm>
          <a:prstGeom prst="rect">
            <a:avLst/>
          </a:prstGeom>
          <a:noFill/>
          <a:ln>
            <a:noFill/>
          </a:ln>
        </p:spPr>
      </p:pic>
      <p:pic>
        <p:nvPicPr>
          <p:cNvPr id="142" name="Google Shape;142;p8" descr="Text&#10;&#10;Description automatically generated with medium confidence"/>
          <p:cNvPicPr preferRelativeResize="0"/>
          <p:nvPr/>
        </p:nvPicPr>
        <p:blipFill rotWithShape="1">
          <a:blip r:embed="rId8">
            <a:alphaModFix/>
          </a:blip>
          <a:srcRect/>
          <a:stretch/>
        </p:blipFill>
        <p:spPr>
          <a:xfrm>
            <a:off x="3992326" y="2792571"/>
            <a:ext cx="5082914" cy="1069247"/>
          </a:xfrm>
          <a:prstGeom prst="rect">
            <a:avLst/>
          </a:prstGeom>
          <a:noFill/>
          <a:ln>
            <a:noFill/>
          </a:ln>
        </p:spPr>
      </p:pic>
      <p:sp>
        <p:nvSpPr>
          <p:cNvPr id="143" name="Google Shape;143;p8"/>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D4383"/>
              </a:buClr>
              <a:buSzPts val="1800"/>
              <a:buNone/>
            </a:pPr>
            <a:endParaRPr/>
          </a:p>
        </p:txBody>
      </p:sp>
      <p:sp>
        <p:nvSpPr>
          <p:cNvPr id="149" name="Google Shape;149;p9"/>
          <p:cNvSpPr txBox="1">
            <a:spLocks noGrp="1"/>
          </p:cNvSpPr>
          <p:nvPr>
            <p:ph type="body" idx="1"/>
          </p:nvPr>
        </p:nvSpPr>
        <p:spPr>
          <a:xfrm>
            <a:off x="628650" y="1369219"/>
            <a:ext cx="7886700" cy="3075190"/>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750"/>
              </a:spcBef>
              <a:spcAft>
                <a:spcPts val="0"/>
              </a:spcAft>
              <a:buClr>
                <a:schemeClr val="dk1"/>
              </a:buClr>
              <a:buSzPts val="1800"/>
              <a:buNone/>
            </a:pPr>
            <a:endParaRPr/>
          </a:p>
        </p:txBody>
      </p:sp>
      <p:sp>
        <p:nvSpPr>
          <p:cNvPr id="150" name="Google Shape;150;p9"/>
          <p:cNvSpPr txBox="1">
            <a:spLocks noGrp="1"/>
          </p:cNvSpPr>
          <p:nvPr>
            <p:ph type="sldNum" idx="12"/>
          </p:nvPr>
        </p:nvSpPr>
        <p:spPr>
          <a:xfrm>
            <a:off x="8483346" y="4704588"/>
            <a:ext cx="48006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fld id="{00000000-1234-1234-1234-123412341234}" type="slidenum">
              <a:rPr lang="en-US" sz="1050" b="1" i="0" u="none" strike="noStrike" cap="none">
                <a:solidFill>
                  <a:srgbClr val="FFFFFF"/>
                </a:solidFill>
                <a:latin typeface="Arial"/>
                <a:ea typeface="Arial"/>
                <a:cs typeface="Arial"/>
                <a:sym typeface="Arial"/>
              </a:rPr>
              <a:t>9</a:t>
            </a:fld>
            <a:endParaRPr sz="1050" b="1" i="0" u="none" strike="noStrike" cap="none">
              <a:solidFill>
                <a:srgbClr val="FFFFFF"/>
              </a:solidFill>
              <a:latin typeface="Arial"/>
              <a:ea typeface="Arial"/>
              <a:cs typeface="Arial"/>
              <a:sym typeface="Arial"/>
            </a:endParaRPr>
          </a:p>
        </p:txBody>
      </p:sp>
      <p:pic>
        <p:nvPicPr>
          <p:cNvPr id="151" name="Google Shape;151;p9"/>
          <p:cNvPicPr preferRelativeResize="0"/>
          <p:nvPr/>
        </p:nvPicPr>
        <p:blipFill rotWithShape="1">
          <a:blip r:embed="rId3">
            <a:alphaModFix/>
          </a:blip>
          <a:srcRect/>
          <a:stretch/>
        </p:blipFill>
        <p:spPr>
          <a:xfrm>
            <a:off x="3188236" y="2123254"/>
            <a:ext cx="5849558" cy="2740541"/>
          </a:xfrm>
          <a:prstGeom prst="rect">
            <a:avLst/>
          </a:prstGeom>
          <a:noFill/>
          <a:ln>
            <a:noFill/>
          </a:ln>
        </p:spPr>
      </p:pic>
      <p:pic>
        <p:nvPicPr>
          <p:cNvPr id="152" name="Google Shape;152;p9"/>
          <p:cNvPicPr preferRelativeResize="0"/>
          <p:nvPr/>
        </p:nvPicPr>
        <p:blipFill rotWithShape="1">
          <a:blip r:embed="rId4">
            <a:alphaModFix/>
          </a:blip>
          <a:srcRect/>
          <a:stretch/>
        </p:blipFill>
        <p:spPr>
          <a:xfrm>
            <a:off x="365232" y="164849"/>
            <a:ext cx="3316516" cy="2811265"/>
          </a:xfrm>
          <a:prstGeom prst="rect">
            <a:avLst/>
          </a:prstGeom>
          <a:noFill/>
          <a:ln>
            <a:noFill/>
          </a:ln>
        </p:spPr>
      </p:pic>
      <p:pic>
        <p:nvPicPr>
          <p:cNvPr id="153" name="Google Shape;153;p9"/>
          <p:cNvPicPr preferRelativeResize="0">
            <a:picLocks noGrp="1"/>
          </p:cNvPicPr>
          <p:nvPr>
            <p:ph type="body" idx="1"/>
          </p:nvPr>
        </p:nvPicPr>
        <p:blipFill rotWithShape="1">
          <a:blip r:embed="rId5">
            <a:alphaModFix/>
          </a:blip>
          <a:srcRect/>
          <a:stretch/>
        </p:blipFill>
        <p:spPr>
          <a:xfrm>
            <a:off x="4104973" y="164849"/>
            <a:ext cx="4016084" cy="1319190"/>
          </a:xfrm>
          <a:prstGeom prst="rect">
            <a:avLst/>
          </a:prstGeom>
          <a:noFill/>
          <a:ln>
            <a:noFill/>
          </a:ln>
        </p:spPr>
      </p:pic>
      <p:sp>
        <p:nvSpPr>
          <p:cNvPr id="154" name="Google Shape;154;p9"/>
          <p:cNvSpPr txBox="1"/>
          <p:nvPr/>
        </p:nvSpPr>
        <p:spPr>
          <a:xfrm>
            <a:off x="4206240" y="4374928"/>
            <a:ext cx="8046720" cy="120700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D4383"/>
              </a:buClr>
              <a:buSzPts val="1800"/>
              <a:buFont typeface="Calibri"/>
              <a:buNone/>
            </a:pPr>
            <a:r>
              <a:rPr lang="en-US" sz="1500" b="0" i="0" u="none" strike="noStrike" cap="none">
                <a:solidFill>
                  <a:schemeClr val="dk1"/>
                </a:solidFill>
                <a:latin typeface="Calibri"/>
                <a:ea typeface="Calibri"/>
                <a:cs typeface="Calibri"/>
                <a:sym typeface="Calibri"/>
              </a:rPr>
              <a:t>A system framework for bilingualism (Tiv et al., (2022)</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1859</Words>
  <Application>Microsoft Office PowerPoint</Application>
  <PresentationFormat>On-screen Show (16:9)</PresentationFormat>
  <Paragraphs>413</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Noto Sans Symbols</vt:lpstr>
      <vt:lpstr>Arial</vt:lpstr>
      <vt:lpstr>Calibri</vt:lpstr>
      <vt:lpstr>Helvetica Neue</vt:lpstr>
      <vt:lpstr>Gill Sans</vt:lpstr>
      <vt:lpstr>Office Theme</vt:lpstr>
      <vt:lpstr>Understanding the nature of bilingualism:   Multimodal network approaches reveal dynamic effects of bilingualism for language and cognition  </vt:lpstr>
      <vt:lpstr>The reality of Bilingualism</vt:lpstr>
      <vt:lpstr>WHO IS A BILINGUAL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PERSONAL SOCIAL NETWORK?</vt:lpstr>
      <vt:lpstr>PowerPoint Presentation</vt:lpstr>
      <vt:lpstr>PowerPoint Presentation</vt:lpstr>
      <vt:lpstr>PowerPoint Presentation</vt:lpstr>
      <vt:lpstr>PowerPoint Presentation</vt:lpstr>
      <vt:lpstr>PowerPoint Presentation</vt:lpstr>
      <vt:lpstr>PowerPoint Presentation</vt:lpstr>
      <vt:lpstr>  Study 1   Social Network Approaches to capture variability across the Lifespan and its consequences for cognition</vt:lpstr>
      <vt:lpstr>PowerPoint Presentation</vt:lpstr>
      <vt:lpstr>SAMPLE</vt:lpstr>
      <vt:lpstr>INDIVIDUAL AND PERSONAL SOCIAL NETWORK </vt:lpstr>
      <vt:lpstr>PowerPoint Presentation</vt:lpstr>
      <vt:lpstr>COGNITIVE MEASURES</vt:lpstr>
      <vt:lpstr>ANALYSIS</vt:lpstr>
      <vt:lpstr>ANALYSIS</vt:lpstr>
      <vt:lpstr>ANALYSIS</vt:lpstr>
      <vt:lpstr>NETWORK DENSITY</vt:lpstr>
      <vt:lpstr>BETWEENNESS</vt:lpstr>
      <vt:lpstr>PowerPoint Presentation</vt:lpstr>
      <vt:lpstr>  Study 2   Using Social Network Approaches and Individual differences in bilingual language experience as a modulator of Theory of Mind </vt:lpstr>
      <vt:lpstr>THEORY OF MIND  /  TOM</vt:lpstr>
      <vt:lpstr>Bilingualism and ToM in children</vt:lpstr>
      <vt:lpstr>PowerPoint Presentation</vt:lpstr>
      <vt:lpstr>PowerPoint Presentation</vt:lpstr>
      <vt:lpstr>Significant predictors of the director’s task (perspective taking) (p &lt; 0.001)  in the model </vt:lpstr>
      <vt:lpstr>  Study 3   Using Latent Variable Analysis to capture Variability in Bilingual Language Experience</vt:lpstr>
      <vt:lpstr>PowerPoint Presentation</vt:lpstr>
      <vt:lpstr>Latent Factor analysis </vt:lpstr>
      <vt:lpstr>Hierarchical model of Bilingualism  vs  Bifactor model of Language-Experience</vt:lpstr>
      <vt:lpstr>PowerPoint Presentation</vt:lpstr>
      <vt:lpstr>What did we learn?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nature of bilingualism:   Multimodal network approaches reveal dynamic effects of bilingualism for language and cognition</dc:title>
  <dc:creator>Cabrera Perez, Reinaldo</dc:creator>
  <cp:lastModifiedBy>UF LAS User</cp:lastModifiedBy>
  <cp:revision>3</cp:revision>
  <dcterms:modified xsi:type="dcterms:W3CDTF">2023-03-09T18:00:02Z</dcterms:modified>
</cp:coreProperties>
</file>