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61" r:id="rId3"/>
  </p:sldIdLst>
  <p:sldSz cx="43891200" cy="329184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2805" autoAdjust="0"/>
  </p:normalViewPr>
  <p:slideViewPr>
    <p:cSldViewPr snapToGrid="0" snapToObjects="1" showGuides="1">
      <p:cViewPr varScale="1">
        <p:scale>
          <a:sx n="22" d="100"/>
          <a:sy n="22" d="100"/>
        </p:scale>
        <p:origin x="2292" y="12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135" d="100"/>
          <a:sy n="135" d="100"/>
        </p:scale>
        <p:origin x="512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naldo Cabrera Pérez" userId="e67afef0c98561e6" providerId="LiveId" clId="{A99B5C56-CCB6-44E9-B2FC-7F6A53B49E21}"/>
    <pc:docChg chg="undo custSel modSld">
      <pc:chgData name="Reinaldo Cabrera Pérez" userId="e67afef0c98561e6" providerId="LiveId" clId="{A99B5C56-CCB6-44E9-B2FC-7F6A53B49E21}" dt="2023-03-09T18:24:40.410" v="87" actId="20577"/>
      <pc:docMkLst>
        <pc:docMk/>
      </pc:docMkLst>
      <pc:sldChg chg="delSp modSp mod">
        <pc:chgData name="Reinaldo Cabrera Pérez" userId="e67afef0c98561e6" providerId="LiveId" clId="{A99B5C56-CCB6-44E9-B2FC-7F6A53B49E21}" dt="2023-03-09T18:24:40.410" v="87" actId="20577"/>
        <pc:sldMkLst>
          <pc:docMk/>
          <pc:sldMk cId="183389920" sldId="261"/>
        </pc:sldMkLst>
        <pc:spChg chg="mod">
          <ac:chgData name="Reinaldo Cabrera Pérez" userId="e67afef0c98561e6" providerId="LiveId" clId="{A99B5C56-CCB6-44E9-B2FC-7F6A53B49E21}" dt="2023-03-09T18:24:40.410" v="87" actId="20577"/>
          <ac:spMkLst>
            <pc:docMk/>
            <pc:sldMk cId="183389920" sldId="261"/>
            <ac:spMk id="3" creationId="{368F42AB-0B38-6240-B455-4EAD6491D21A}"/>
          </ac:spMkLst>
        </pc:spChg>
        <pc:spChg chg="mod">
          <ac:chgData name="Reinaldo Cabrera Pérez" userId="e67afef0c98561e6" providerId="LiveId" clId="{A99B5C56-CCB6-44E9-B2FC-7F6A53B49E21}" dt="2022-02-05T03:50:24.551" v="58" actId="20577"/>
          <ac:spMkLst>
            <pc:docMk/>
            <pc:sldMk cId="183389920" sldId="261"/>
            <ac:spMk id="17" creationId="{C88BBE9A-9B55-4542-9F18-BFAF6613CB1D}"/>
          </ac:spMkLst>
        </pc:spChg>
        <pc:spChg chg="mod">
          <ac:chgData name="Reinaldo Cabrera Pérez" userId="e67afef0c98561e6" providerId="LiveId" clId="{A99B5C56-CCB6-44E9-B2FC-7F6A53B49E21}" dt="2022-02-05T03:50:27.422" v="60" actId="20577"/>
          <ac:spMkLst>
            <pc:docMk/>
            <pc:sldMk cId="183389920" sldId="261"/>
            <ac:spMk id="18" creationId="{E641D930-5617-634E-B179-DBF1A8A3CF60}"/>
          </ac:spMkLst>
        </pc:spChg>
        <pc:picChg chg="del">
          <ac:chgData name="Reinaldo Cabrera Pérez" userId="e67afef0c98561e6" providerId="LiveId" clId="{A99B5C56-CCB6-44E9-B2FC-7F6A53B49E21}" dt="2023-03-09T18:24:05.879" v="61" actId="478"/>
          <ac:picMkLst>
            <pc:docMk/>
            <pc:sldMk cId="183389920" sldId="261"/>
            <ac:picMk id="21" creationId="{2E16A6DB-62A4-4383-8B4D-D14CDC276103}"/>
          </ac:picMkLst>
        </pc:picChg>
        <pc:picChg chg="del">
          <ac:chgData name="Reinaldo Cabrera Pérez" userId="e67afef0c98561e6" providerId="LiveId" clId="{A99B5C56-CCB6-44E9-B2FC-7F6A53B49E21}" dt="2023-03-09T18:24:09.306" v="62" actId="478"/>
          <ac:picMkLst>
            <pc:docMk/>
            <pc:sldMk cId="183389920" sldId="261"/>
            <ac:picMk id="24" creationId="{F0333B6F-FFB7-435A-9A0B-AAC84C891E37}"/>
          </ac:picMkLst>
        </pc:picChg>
        <pc:picChg chg="mod">
          <ac:chgData name="Reinaldo Cabrera Pérez" userId="e67afef0c98561e6" providerId="LiveId" clId="{A99B5C56-CCB6-44E9-B2FC-7F6A53B49E21}" dt="2021-12-22T18:41:21.599" v="1" actId="1076"/>
          <ac:picMkLst>
            <pc:docMk/>
            <pc:sldMk cId="183389920" sldId="261"/>
            <ac:picMk id="32" creationId="{21D9D88F-70CA-494D-B1E7-885AA630AAC5}"/>
          </ac:picMkLst>
        </pc:picChg>
        <pc:picChg chg="mod">
          <ac:chgData name="Reinaldo Cabrera Pérez" userId="e67afef0c98561e6" providerId="LiveId" clId="{A99B5C56-CCB6-44E9-B2FC-7F6A53B49E21}" dt="2022-02-05T03:50:22.170" v="55" actId="1076"/>
          <ac:picMkLst>
            <pc:docMk/>
            <pc:sldMk cId="183389920" sldId="261"/>
            <ac:picMk id="44" creationId="{77085C28-5991-4EAD-8737-7E7464543F7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991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11430000" y="2901984"/>
            <a:ext cx="210693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11430000" y="1714548"/>
            <a:ext cx="21069300"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11430000" y="266652"/>
            <a:ext cx="21069300" cy="1200329"/>
          </a:xfrm>
          <a:prstGeom prst="rect">
            <a:avLst/>
          </a:prstGeom>
        </p:spPr>
        <p:txBody>
          <a:bodyPr wrap="square">
            <a:spAutoFit/>
          </a:bodyPr>
          <a:lstStyle>
            <a:lvl1pPr marL="0" indent="0" algn="ctr">
              <a:buNone/>
              <a:defRPr sz="7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0" y="4997541"/>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457199" y="14728805"/>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11430000" y="499754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224028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333756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33375600" y="19751103"/>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33375600" y="2860777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4572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457199" y="15402433"/>
            <a:ext cx="10058399"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114300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224028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333756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33375600" y="20473588"/>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33375600" y="29362052"/>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0208" userDrawn="1">
          <p15:clr>
            <a:srgbClr val="FBAE40"/>
          </p15:clr>
        </p15:guide>
        <p15:guide id="2" pos="288" userDrawn="1">
          <p15:clr>
            <a:srgbClr val="FBAE40"/>
          </p15:clr>
        </p15:guide>
        <p15:guide id="3" pos="6624" userDrawn="1">
          <p15:clr>
            <a:srgbClr val="FBAE40"/>
          </p15:clr>
        </p15:guide>
        <p15:guide id="4" pos="7200" userDrawn="1">
          <p15:clr>
            <a:srgbClr val="FBAE40"/>
          </p15:clr>
        </p15:guide>
        <p15:guide id="5" pos="13536" userDrawn="1">
          <p15:clr>
            <a:srgbClr val="FBAE40"/>
          </p15:clr>
        </p15:guide>
        <p15:guide id="6" pos="14112" userDrawn="1">
          <p15:clr>
            <a:srgbClr val="FBAE40"/>
          </p15:clr>
        </p15:guide>
        <p15:guide id="7" pos="20448" userDrawn="1">
          <p15:clr>
            <a:srgbClr val="FBAE40"/>
          </p15:clr>
        </p15:guide>
        <p15:guide id="8" pos="21024" userDrawn="1">
          <p15:clr>
            <a:srgbClr val="FBAE40"/>
          </p15:clr>
        </p15:guide>
        <p15:guide id="9" pos="27360" userDrawn="1">
          <p15:clr>
            <a:srgbClr val="FBAE40"/>
          </p15:clr>
        </p15:guide>
        <p15:guide id="10" orient="horz" pos="29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8230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graphicFrame>
        <p:nvGraphicFramePr>
          <p:cNvPr id="11" name="Table 10">
            <a:extLst>
              <a:ext uri="{FF2B5EF4-FFF2-40B4-BE49-F238E27FC236}">
                <a16:creationId xmlns:a16="http://schemas.microsoft.com/office/drawing/2014/main" id="{DE37045F-60FA-B54F-B9F4-EBEC7F8172D6}"/>
              </a:ext>
            </a:extLst>
          </p:cNvPr>
          <p:cNvGraphicFramePr>
            <a:graphicFrameLocks noGrp="1"/>
          </p:cNvGraphicFramePr>
          <p:nvPr userDrawn="1">
            <p:extLst>
              <p:ext uri="{D42A27DB-BD31-4B8C-83A1-F6EECF244321}">
                <p14:modId xmlns:p14="http://schemas.microsoft.com/office/powerpoint/2010/main" val="169405424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D12C2650-43B9-B245-8FE3-21F2B87DBA6E}"/>
              </a:ext>
            </a:extLst>
          </p:cNvPr>
          <p:cNvGraphicFramePr>
            <a:graphicFrameLocks noGrp="1"/>
          </p:cNvGraphicFramePr>
          <p:nvPr userDrawn="1">
            <p:extLst>
              <p:ext uri="{D42A27DB-BD31-4B8C-83A1-F6EECF244321}">
                <p14:modId xmlns:p14="http://schemas.microsoft.com/office/powerpoint/2010/main" val="2429028199"/>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Tree>
    <p:extLst>
      <p:ext uri="{BB962C8B-B14F-4D97-AF65-F5344CB8AC3E}">
        <p14:creationId xmlns:p14="http://schemas.microsoft.com/office/powerpoint/2010/main" val="232483255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18" Type="http://schemas.microsoft.com/office/2007/relationships/hdphoto" Target="../media/hdphoto6.wdp"/><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4.wdp"/><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20" Type="http://schemas.microsoft.com/office/2007/relationships/hdphoto" Target="../media/hdphoto7.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microsoft.com/office/2007/relationships/hdphoto" Target="../media/hdphoto3.wdp"/><Relationship Id="rId19" Type="http://schemas.openxmlformats.org/officeDocument/2006/relationships/image" Target="../media/image18.png"/><Relationship Id="rId4" Type="http://schemas.openxmlformats.org/officeDocument/2006/relationships/hyperlink" Target="mailto:rcabreraperez@ufl.edu" TargetMode="External"/><Relationship Id="rId9" Type="http://schemas.openxmlformats.org/officeDocument/2006/relationships/image" Target="../media/image12.png"/><Relationship Id="rId1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8C56A-C898-9F4E-8933-9EC817B96972}"/>
              </a:ext>
            </a:extLst>
          </p:cNvPr>
          <p:cNvSpPr>
            <a:spLocks noGrp="1"/>
          </p:cNvSpPr>
          <p:nvPr>
            <p:ph type="body" sz="quarter" idx="10"/>
          </p:nvPr>
        </p:nvSpPr>
        <p:spPr/>
        <p:txBody>
          <a:bodyPr/>
          <a:lstStyle/>
          <a:p>
            <a:r>
              <a:rPr lang="en-US" dirty="0"/>
              <a:t>Department of Linguistics | College of Liberal Arts and Sciences</a:t>
            </a:r>
          </a:p>
        </p:txBody>
      </p:sp>
      <p:sp>
        <p:nvSpPr>
          <p:cNvPr id="3" name="Text Placeholder 2">
            <a:extLst>
              <a:ext uri="{FF2B5EF4-FFF2-40B4-BE49-F238E27FC236}">
                <a16:creationId xmlns:a16="http://schemas.microsoft.com/office/drawing/2014/main" id="{368F42AB-0B38-6240-B455-4EAD6491D21A}"/>
              </a:ext>
            </a:extLst>
          </p:cNvPr>
          <p:cNvSpPr>
            <a:spLocks noGrp="1"/>
          </p:cNvSpPr>
          <p:nvPr>
            <p:ph type="body" sz="quarter" idx="11"/>
          </p:nvPr>
        </p:nvSpPr>
        <p:spPr>
          <a:xfrm>
            <a:off x="4336027" y="1714548"/>
            <a:ext cx="34511226" cy="923330"/>
          </a:xfrm>
        </p:spPr>
        <p:txBody>
          <a:bodyPr/>
          <a:lstStyle/>
          <a:p>
            <a:r>
              <a:rPr lang="en-US" dirty="0"/>
              <a:t>Cabrera Perez, R</a:t>
            </a:r>
            <a:r>
              <a:rPr lang="en-US" b="0" dirty="0"/>
              <a:t>.; Navarro, E.; </a:t>
            </a:r>
            <a:r>
              <a:rPr lang="en-US" b="0" smtClean="0"/>
              <a:t>Cañarte, </a:t>
            </a:r>
            <a:r>
              <a:rPr lang="en-US" b="0" dirty="0"/>
              <a:t>D.;  Rossi, E.</a:t>
            </a:r>
          </a:p>
        </p:txBody>
      </p:sp>
      <p:sp>
        <p:nvSpPr>
          <p:cNvPr id="4" name="Text Placeholder 3">
            <a:extLst>
              <a:ext uri="{FF2B5EF4-FFF2-40B4-BE49-F238E27FC236}">
                <a16:creationId xmlns:a16="http://schemas.microsoft.com/office/drawing/2014/main" id="{C92934C5-F417-4547-A178-F9454BBDDA4A}"/>
              </a:ext>
            </a:extLst>
          </p:cNvPr>
          <p:cNvSpPr>
            <a:spLocks noGrp="1"/>
          </p:cNvSpPr>
          <p:nvPr>
            <p:ph type="body" sz="quarter" idx="12"/>
          </p:nvPr>
        </p:nvSpPr>
        <p:spPr>
          <a:xfrm>
            <a:off x="3663090" y="266653"/>
            <a:ext cx="37344800" cy="1200329"/>
          </a:xfrm>
        </p:spPr>
        <p:txBody>
          <a:bodyPr/>
          <a:lstStyle/>
          <a:p>
            <a:r>
              <a:rPr lang="en-US" dirty="0"/>
              <a:t>Social Network Analysis Across Bilinguals Lifespan</a:t>
            </a:r>
          </a:p>
        </p:txBody>
      </p:sp>
      <p:sp>
        <p:nvSpPr>
          <p:cNvPr id="5" name="Text Placeholder 4">
            <a:extLst>
              <a:ext uri="{FF2B5EF4-FFF2-40B4-BE49-F238E27FC236}">
                <a16:creationId xmlns:a16="http://schemas.microsoft.com/office/drawing/2014/main" id="{03371DE7-DCBD-E143-8BC8-F10EEF67D84C}"/>
              </a:ext>
            </a:extLst>
          </p:cNvPr>
          <p:cNvSpPr>
            <a:spLocks noGrp="1"/>
          </p:cNvSpPr>
          <p:nvPr>
            <p:ph type="body" sz="quarter" idx="15"/>
          </p:nvPr>
        </p:nvSpPr>
        <p:spPr>
          <a:xfrm>
            <a:off x="456500" y="4997541"/>
            <a:ext cx="10059099" cy="646331"/>
          </a:xfrm>
        </p:spPr>
        <p:txBody>
          <a:bodyPr/>
          <a:lstStyle/>
          <a:p>
            <a:r>
              <a:rPr lang="en-US" sz="3600" dirty="0"/>
              <a:t>INTRODUCTION</a:t>
            </a:r>
          </a:p>
        </p:txBody>
      </p:sp>
      <p:sp>
        <p:nvSpPr>
          <p:cNvPr id="6" name="Text Placeholder 5">
            <a:extLst>
              <a:ext uri="{FF2B5EF4-FFF2-40B4-BE49-F238E27FC236}">
                <a16:creationId xmlns:a16="http://schemas.microsoft.com/office/drawing/2014/main" id="{A5DE1169-8E44-8344-A5CD-DA0F01E9245D}"/>
              </a:ext>
            </a:extLst>
          </p:cNvPr>
          <p:cNvSpPr>
            <a:spLocks noGrp="1"/>
          </p:cNvSpPr>
          <p:nvPr>
            <p:ph type="body" sz="quarter" idx="17"/>
          </p:nvPr>
        </p:nvSpPr>
        <p:spPr>
          <a:xfrm>
            <a:off x="-208562" y="17097344"/>
            <a:ext cx="9926363" cy="1307569"/>
          </a:xfrm>
        </p:spPr>
        <p:txBody>
          <a:bodyPr/>
          <a:lstStyle/>
          <a:p>
            <a:r>
              <a:rPr lang="en-US" sz="3600" dirty="0"/>
              <a:t>OVERVIEW</a:t>
            </a:r>
            <a:endParaRPr lang="en-US" dirty="0"/>
          </a:p>
        </p:txBody>
      </p:sp>
      <p:sp>
        <p:nvSpPr>
          <p:cNvPr id="7" name="Text Placeholder 6">
            <a:extLst>
              <a:ext uri="{FF2B5EF4-FFF2-40B4-BE49-F238E27FC236}">
                <a16:creationId xmlns:a16="http://schemas.microsoft.com/office/drawing/2014/main" id="{8A19A437-04D4-5F45-A616-3A5D998A1D8E}"/>
              </a:ext>
            </a:extLst>
          </p:cNvPr>
          <p:cNvSpPr>
            <a:spLocks noGrp="1"/>
          </p:cNvSpPr>
          <p:nvPr>
            <p:ph type="body" sz="quarter" idx="18"/>
          </p:nvPr>
        </p:nvSpPr>
        <p:spPr>
          <a:xfrm>
            <a:off x="11430000" y="4997540"/>
            <a:ext cx="10058400" cy="646331"/>
          </a:xfrm>
        </p:spPr>
        <p:txBody>
          <a:bodyPr/>
          <a:lstStyle/>
          <a:p>
            <a:r>
              <a:rPr lang="en-US" sz="3600" dirty="0"/>
              <a:t>METHODS</a:t>
            </a:r>
            <a:endParaRPr lang="en-US" dirty="0"/>
          </a:p>
        </p:txBody>
      </p:sp>
      <p:pic>
        <p:nvPicPr>
          <p:cNvPr id="23" name="Picture 22">
            <a:extLst>
              <a:ext uri="{FF2B5EF4-FFF2-40B4-BE49-F238E27FC236}">
                <a16:creationId xmlns:a16="http://schemas.microsoft.com/office/drawing/2014/main" id="{CFF0EA78-FC14-4E23-9198-DC156D1C61F7}"/>
              </a:ext>
            </a:extLst>
          </p:cNvPr>
          <p:cNvPicPr>
            <a:picLocks noChangeAspect="1"/>
          </p:cNvPicPr>
          <p:nvPr/>
        </p:nvPicPr>
        <p:blipFill>
          <a:blip r:embed="rId3"/>
          <a:stretch>
            <a:fillRect/>
          </a:stretch>
        </p:blipFill>
        <p:spPr>
          <a:xfrm>
            <a:off x="16915964" y="16181808"/>
            <a:ext cx="10059272" cy="554784"/>
          </a:xfrm>
          <a:prstGeom prst="rect">
            <a:avLst/>
          </a:prstGeom>
        </p:spPr>
      </p:pic>
      <p:sp>
        <p:nvSpPr>
          <p:cNvPr id="8" name="Text Placeholder 7">
            <a:extLst>
              <a:ext uri="{FF2B5EF4-FFF2-40B4-BE49-F238E27FC236}">
                <a16:creationId xmlns:a16="http://schemas.microsoft.com/office/drawing/2014/main" id="{527E62BD-C7ED-5840-AD8F-AB2265CC8F56}"/>
              </a:ext>
            </a:extLst>
          </p:cNvPr>
          <p:cNvSpPr>
            <a:spLocks noGrp="1"/>
          </p:cNvSpPr>
          <p:nvPr>
            <p:ph type="body" sz="quarter" idx="19"/>
          </p:nvPr>
        </p:nvSpPr>
        <p:spPr>
          <a:xfrm>
            <a:off x="22402800" y="4997539"/>
            <a:ext cx="10058400" cy="646331"/>
          </a:xfrm>
        </p:spPr>
        <p:txBody>
          <a:bodyPr/>
          <a:lstStyle/>
          <a:p>
            <a:r>
              <a:rPr lang="en-US" sz="3600" dirty="0"/>
              <a:t>DATA COLLECTION OF SOCIAL NETWORK</a:t>
            </a:r>
          </a:p>
        </p:txBody>
      </p:sp>
      <p:sp>
        <p:nvSpPr>
          <p:cNvPr id="9" name="Text Placeholder 8">
            <a:extLst>
              <a:ext uri="{FF2B5EF4-FFF2-40B4-BE49-F238E27FC236}">
                <a16:creationId xmlns:a16="http://schemas.microsoft.com/office/drawing/2014/main" id="{24A6263A-4C35-7147-8D90-4054A0A02347}"/>
              </a:ext>
            </a:extLst>
          </p:cNvPr>
          <p:cNvSpPr>
            <a:spLocks noGrp="1"/>
          </p:cNvSpPr>
          <p:nvPr>
            <p:ph type="body" sz="quarter" idx="20"/>
          </p:nvPr>
        </p:nvSpPr>
        <p:spPr/>
        <p:txBody>
          <a:bodyPr/>
          <a:lstStyle/>
          <a:p>
            <a:r>
              <a:rPr lang="en-US" dirty="0"/>
              <a:t>PRELIMINARY RESULTS</a:t>
            </a:r>
          </a:p>
        </p:txBody>
      </p:sp>
      <p:sp>
        <p:nvSpPr>
          <p:cNvPr id="10" name="Text Placeholder 9">
            <a:extLst>
              <a:ext uri="{FF2B5EF4-FFF2-40B4-BE49-F238E27FC236}">
                <a16:creationId xmlns:a16="http://schemas.microsoft.com/office/drawing/2014/main" id="{099B1F13-D3D0-F942-946A-23CAE9ECBE0B}"/>
              </a:ext>
            </a:extLst>
          </p:cNvPr>
          <p:cNvSpPr>
            <a:spLocks noGrp="1"/>
          </p:cNvSpPr>
          <p:nvPr>
            <p:ph type="body" sz="quarter" idx="21"/>
          </p:nvPr>
        </p:nvSpPr>
        <p:spPr>
          <a:xfrm>
            <a:off x="33375600" y="14148263"/>
            <a:ext cx="10058400" cy="1016138"/>
          </a:xfrm>
        </p:spPr>
        <p:txBody>
          <a:bodyPr/>
          <a:lstStyle/>
          <a:p>
            <a:r>
              <a:rPr lang="en-US" sz="3600" dirty="0"/>
              <a:t>REFERENCES</a:t>
            </a:r>
            <a:endParaRPr lang="en-US" dirty="0"/>
          </a:p>
        </p:txBody>
      </p:sp>
      <p:sp>
        <p:nvSpPr>
          <p:cNvPr id="11" name="Text Placeholder 10">
            <a:extLst>
              <a:ext uri="{FF2B5EF4-FFF2-40B4-BE49-F238E27FC236}">
                <a16:creationId xmlns:a16="http://schemas.microsoft.com/office/drawing/2014/main" id="{5036AC81-DBB2-0640-A267-6633E3F50FE6}"/>
              </a:ext>
            </a:extLst>
          </p:cNvPr>
          <p:cNvSpPr>
            <a:spLocks noGrp="1"/>
          </p:cNvSpPr>
          <p:nvPr>
            <p:ph type="body" sz="quarter" idx="22"/>
          </p:nvPr>
        </p:nvSpPr>
        <p:spPr>
          <a:xfrm>
            <a:off x="32685307" y="24414749"/>
            <a:ext cx="10058400" cy="878152"/>
          </a:xfrm>
        </p:spPr>
        <p:txBody>
          <a:bodyPr/>
          <a:lstStyle/>
          <a:p>
            <a:r>
              <a:rPr lang="en-US" sz="3600" dirty="0"/>
              <a:t>ACKNOWLEDGEMENT &amp; CONTACT</a:t>
            </a:r>
          </a:p>
        </p:txBody>
      </p:sp>
      <p:sp>
        <p:nvSpPr>
          <p:cNvPr id="12" name="Text Placeholder 11">
            <a:extLst>
              <a:ext uri="{FF2B5EF4-FFF2-40B4-BE49-F238E27FC236}">
                <a16:creationId xmlns:a16="http://schemas.microsoft.com/office/drawing/2014/main" id="{4614F892-6D6E-EC44-9CF5-9E88641C3D98}"/>
              </a:ext>
            </a:extLst>
          </p:cNvPr>
          <p:cNvSpPr>
            <a:spLocks noGrp="1"/>
          </p:cNvSpPr>
          <p:nvPr>
            <p:ph type="body" sz="quarter" idx="16"/>
          </p:nvPr>
        </p:nvSpPr>
        <p:spPr>
          <a:xfrm>
            <a:off x="457200" y="5703005"/>
            <a:ext cx="9830933" cy="12466041"/>
          </a:xfrm>
        </p:spPr>
        <p:txBody>
          <a:bodyPr/>
          <a:lstStyle/>
          <a:p>
            <a:pPr>
              <a:lnSpc>
                <a:spcPct val="150000"/>
              </a:lnSpc>
            </a:pPr>
            <a:r>
              <a:rPr lang="en-US" dirty="0"/>
              <a:t>Social network analysis investigates the relationships that individuals have with the other people in their lives. The present study adds to the emerging area of research that investigates bilingualism through the lens of personal social networks [1,2]. We designed an experiment to investigate the relationships between bilingual language use and social use of the two languages in different social settings, and over lifespan with the goal to understand if language(s) use shapes individuals’ social networks. In this study we use a survey to investigate the social network features of bilingual Spanish-English speakers and understand how it correlates to a measure of cognitive control.</a:t>
            </a:r>
          </a:p>
        </p:txBody>
      </p:sp>
      <p:sp>
        <p:nvSpPr>
          <p:cNvPr id="13" name="Text Placeholder 12">
            <a:extLst>
              <a:ext uri="{FF2B5EF4-FFF2-40B4-BE49-F238E27FC236}">
                <a16:creationId xmlns:a16="http://schemas.microsoft.com/office/drawing/2014/main" id="{4DD4B619-430D-8A45-B4E0-96F5F4B5F4A9}"/>
              </a:ext>
            </a:extLst>
          </p:cNvPr>
          <p:cNvSpPr>
            <a:spLocks noGrp="1"/>
          </p:cNvSpPr>
          <p:nvPr>
            <p:ph type="body" sz="quarter" idx="23"/>
          </p:nvPr>
        </p:nvSpPr>
        <p:spPr>
          <a:xfrm>
            <a:off x="457199" y="17751129"/>
            <a:ext cx="9903987" cy="14313738"/>
          </a:xfrm>
        </p:spPr>
        <p:txBody>
          <a:bodyPr/>
          <a:lstStyle/>
          <a:p>
            <a:pPr>
              <a:lnSpc>
                <a:spcPct val="150000"/>
              </a:lnSpc>
            </a:pPr>
            <a:r>
              <a:rPr lang="en-US" dirty="0"/>
              <a:t>We tested Spanish/English bilinguals who acquired both languages before the age of seven. During the social network interview, participants provided the names and details about the linguistic interactions with people across the family, school, and professional domains during two different life ranges: 0-13 and 14-present. Additionally, participants completed a short battery of cognitive tasks (i.e., Stroop, Flanker) to assess their cognitive control. We hypothesized that larger network size and greater variety in language usage would be correlated with greater cognitive control capabilities. Preliminary data (N=40) suggest a trend in which bilinguals use both of their languages early in life and English more towards their second stage. The cognitive control tasks have yet to be analyzed.</a:t>
            </a:r>
          </a:p>
          <a:p>
            <a:endParaRPr lang="en-US" dirty="0"/>
          </a:p>
        </p:txBody>
      </p:sp>
      <p:sp>
        <p:nvSpPr>
          <p:cNvPr id="14" name="Text Placeholder 13">
            <a:extLst>
              <a:ext uri="{FF2B5EF4-FFF2-40B4-BE49-F238E27FC236}">
                <a16:creationId xmlns:a16="http://schemas.microsoft.com/office/drawing/2014/main" id="{A24D8D8C-BE60-804E-9306-8CEF739EA2BB}"/>
              </a:ext>
            </a:extLst>
          </p:cNvPr>
          <p:cNvSpPr>
            <a:spLocks noGrp="1"/>
          </p:cNvSpPr>
          <p:nvPr>
            <p:ph type="body" sz="quarter" idx="24"/>
          </p:nvPr>
        </p:nvSpPr>
        <p:spPr>
          <a:xfrm>
            <a:off x="11430000" y="5671167"/>
            <a:ext cx="10058400" cy="13098971"/>
          </a:xfrm>
        </p:spPr>
        <p:txBody>
          <a:bodyPr/>
          <a:lstStyle/>
          <a:p>
            <a:pPr marL="457200" indent="-457200">
              <a:lnSpc>
                <a:spcPct val="150000"/>
              </a:lnSpc>
              <a:buFont typeface="Wingdings" panose="05000000000000000000" pitchFamily="2" charset="2"/>
              <a:buChar char="§"/>
            </a:pPr>
            <a:r>
              <a:rPr lang="en-US" dirty="0"/>
              <a:t>Ego web software via virtual Zoom meeting with participant.</a:t>
            </a:r>
          </a:p>
          <a:p>
            <a:pPr marL="457200" indent="-457200">
              <a:lnSpc>
                <a:spcPct val="150000"/>
              </a:lnSpc>
              <a:buFont typeface="Arial" panose="020B0604020202020204" pitchFamily="34" charset="0"/>
              <a:buChar char="•"/>
            </a:pPr>
            <a:r>
              <a:rPr lang="en-US" dirty="0"/>
              <a:t>2.5-3 hours long Social Network questionnaire.</a:t>
            </a:r>
          </a:p>
          <a:p>
            <a:pPr marL="457200" indent="-457200">
              <a:lnSpc>
                <a:spcPct val="150000"/>
              </a:lnSpc>
              <a:buFont typeface="Wingdings" panose="05000000000000000000" pitchFamily="2" charset="2"/>
              <a:buChar char="§"/>
            </a:pPr>
            <a:r>
              <a:rPr lang="en-US" dirty="0"/>
              <a:t>Language History Questionnaire (LHQ) </a:t>
            </a:r>
          </a:p>
          <a:p>
            <a:pPr marL="457200" indent="-457200">
              <a:lnSpc>
                <a:spcPct val="150000"/>
              </a:lnSpc>
              <a:buFont typeface="Wingdings" panose="05000000000000000000" pitchFamily="2" charset="2"/>
              <a:buChar char="§"/>
            </a:pPr>
            <a:r>
              <a:rPr lang="en-US" dirty="0" err="1"/>
              <a:t>Tatool</a:t>
            </a:r>
            <a:r>
              <a:rPr lang="en-US" dirty="0"/>
              <a:t> software (Stroop, Flanker)</a:t>
            </a:r>
          </a:p>
          <a:p>
            <a:pPr marL="457200" indent="-457200">
              <a:lnSpc>
                <a:spcPct val="150000"/>
              </a:lnSpc>
              <a:buFont typeface="Wingdings" panose="05000000000000000000" pitchFamily="2" charset="2"/>
              <a:buChar char="§"/>
            </a:pPr>
            <a:r>
              <a:rPr lang="en-US" dirty="0"/>
              <a:t>Participants are being recruited through community detection of various states predominantly populated by Hispanics. </a:t>
            </a:r>
          </a:p>
          <a:p>
            <a:pPr marL="457200" indent="-457200">
              <a:lnSpc>
                <a:spcPct val="150000"/>
              </a:lnSpc>
              <a:buFont typeface="Arial" panose="020B0604020202020204" pitchFamily="34" charset="0"/>
              <a:buChar char="•"/>
            </a:pPr>
            <a:r>
              <a:rPr lang="en-US" dirty="0"/>
              <a:t>States: California, Florida, New Mexico, Texas.</a:t>
            </a:r>
          </a:p>
          <a:p>
            <a:pPr marL="457200" indent="-457200">
              <a:lnSpc>
                <a:spcPct val="150000"/>
              </a:lnSpc>
              <a:buFont typeface="Arial" panose="020B0604020202020204" pitchFamily="34" charset="0"/>
              <a:buChar char="•"/>
            </a:pPr>
            <a:r>
              <a:rPr lang="en-US"/>
              <a:t>Nationalities: Cuba</a:t>
            </a:r>
            <a:r>
              <a:rPr lang="en-US" dirty="0"/>
              <a:t>, D</a:t>
            </a:r>
            <a:r>
              <a:rPr lang="en-US"/>
              <a:t>.R., </a:t>
            </a:r>
            <a:r>
              <a:rPr lang="en-US" dirty="0"/>
              <a:t>Peru, Mexico, El Salvador, Honduras, Nicaragua, Puerto Rico, etc.)</a:t>
            </a:r>
          </a:p>
          <a:p>
            <a:pPr marL="457200" indent="-457200">
              <a:lnSpc>
                <a:spcPct val="150000"/>
              </a:lnSpc>
              <a:buFont typeface="Wingdings" panose="05000000000000000000" pitchFamily="2" charset="2"/>
              <a:buChar char="§"/>
            </a:pPr>
            <a:r>
              <a:rPr lang="en-US" dirty="0"/>
              <a:t>Requirement: Acquired both languages (English/Spanish) before the age of seven. Must be 18-45 years old.</a:t>
            </a:r>
          </a:p>
          <a:p>
            <a:endParaRPr lang="en-US" dirty="0"/>
          </a:p>
        </p:txBody>
      </p:sp>
      <p:sp>
        <p:nvSpPr>
          <p:cNvPr id="15" name="Text Placeholder 14">
            <a:extLst>
              <a:ext uri="{FF2B5EF4-FFF2-40B4-BE49-F238E27FC236}">
                <a16:creationId xmlns:a16="http://schemas.microsoft.com/office/drawing/2014/main" id="{573F2124-F9EB-C443-9990-BDE8295F860C}"/>
              </a:ext>
            </a:extLst>
          </p:cNvPr>
          <p:cNvSpPr>
            <a:spLocks noGrp="1"/>
          </p:cNvSpPr>
          <p:nvPr>
            <p:ph type="body" sz="quarter" idx="25"/>
          </p:nvPr>
        </p:nvSpPr>
        <p:spPr/>
        <p:txBody>
          <a:bodyPr/>
          <a:lstStyle/>
          <a:p>
            <a:endParaRPr lang="en-US"/>
          </a:p>
        </p:txBody>
      </p:sp>
      <p:sp>
        <p:nvSpPr>
          <p:cNvPr id="16" name="Text Placeholder 15">
            <a:extLst>
              <a:ext uri="{FF2B5EF4-FFF2-40B4-BE49-F238E27FC236}">
                <a16:creationId xmlns:a16="http://schemas.microsoft.com/office/drawing/2014/main" id="{EC58161B-F9FB-9047-B3D0-05DFF4252F3B}"/>
              </a:ext>
            </a:extLst>
          </p:cNvPr>
          <p:cNvSpPr>
            <a:spLocks noGrp="1"/>
          </p:cNvSpPr>
          <p:nvPr>
            <p:ph type="body" sz="quarter" idx="26"/>
          </p:nvPr>
        </p:nvSpPr>
        <p:spPr>
          <a:xfrm>
            <a:off x="33375600" y="5703005"/>
            <a:ext cx="10058400" cy="9454896"/>
          </a:xfrm>
        </p:spPr>
        <p:txBody>
          <a:bodyPr/>
          <a:lstStyle/>
          <a:p>
            <a:pPr>
              <a:lnSpc>
                <a:spcPct val="150000"/>
              </a:lnSpc>
            </a:pPr>
            <a:r>
              <a:rPr lang="en-US" dirty="0"/>
              <a:t>We are still collecting data from participants, and we have yet to analyze the data. We have noticed a general trend pertaining </a:t>
            </a:r>
            <a:r>
              <a:rPr lang="en-US" dirty="0" err="1"/>
              <a:t>paterno</a:t>
            </a:r>
            <a:r>
              <a:rPr lang="en-US" dirty="0"/>
              <a:t>-filial communication. The father figure does not have regular communication with participant alters because he works and is not present in the household. Another trend is a stronger bilingual network early in life and more use of English later in life. Also, we have noticed that participant’s social network is different depending on the geographical region in which they live. </a:t>
            </a:r>
          </a:p>
          <a:p>
            <a:endParaRPr lang="en-US" dirty="0"/>
          </a:p>
        </p:txBody>
      </p:sp>
      <p:sp>
        <p:nvSpPr>
          <p:cNvPr id="17" name="Text Placeholder 16">
            <a:extLst>
              <a:ext uri="{FF2B5EF4-FFF2-40B4-BE49-F238E27FC236}">
                <a16:creationId xmlns:a16="http://schemas.microsoft.com/office/drawing/2014/main" id="{C88BBE9A-9B55-4542-9F18-BFAF6613CB1D}"/>
              </a:ext>
            </a:extLst>
          </p:cNvPr>
          <p:cNvSpPr>
            <a:spLocks noGrp="1"/>
          </p:cNvSpPr>
          <p:nvPr>
            <p:ph type="body" sz="quarter" idx="27"/>
          </p:nvPr>
        </p:nvSpPr>
        <p:spPr>
          <a:xfrm>
            <a:off x="33375600" y="14801886"/>
            <a:ext cx="10058400" cy="12785551"/>
          </a:xfrm>
        </p:spPr>
        <p:txBody>
          <a:bodyPr/>
          <a:lstStyle/>
          <a:p>
            <a:pPr>
              <a:spcBef>
                <a:spcPts val="1400"/>
              </a:spcBef>
              <a:spcAft>
                <a:spcPts val="500"/>
              </a:spcAft>
            </a:pPr>
            <a:r>
              <a:rPr lang="en-US" dirty="0"/>
              <a:t>Eriksen, B. A.; Eriksen, C. W. (1974). Effects of noise letters upon identification of a target letter in a non- search task. Perception and Psychophysics. 16: 143–149. doi:10.3758/bf03203267. S2CID 12012872. </a:t>
            </a:r>
          </a:p>
          <a:p>
            <a:pPr>
              <a:spcBef>
                <a:spcPts val="1400"/>
              </a:spcBef>
              <a:spcAft>
                <a:spcPts val="500"/>
              </a:spcAft>
            </a:pPr>
            <a:r>
              <a:rPr lang="en-US" dirty="0"/>
              <a:t>[1] </a:t>
            </a:r>
            <a:r>
              <a:rPr lang="en-US" dirty="0" err="1"/>
              <a:t>Gullifer</a:t>
            </a:r>
            <a:r>
              <a:rPr lang="en-US" dirty="0"/>
              <a:t>, Jason W., and Debra </a:t>
            </a:r>
            <a:r>
              <a:rPr lang="en-US" dirty="0" err="1"/>
              <a:t>Titone</a:t>
            </a:r>
            <a:r>
              <a:rPr lang="en-US" dirty="0"/>
              <a:t>. "Characterizing the social diversity of bilingualism using language entropy." Bilingualism: Language and Cognition 23, no. 2 (2020): 283-294.</a:t>
            </a:r>
          </a:p>
          <a:p>
            <a:pPr>
              <a:spcBef>
                <a:spcPts val="1400"/>
              </a:spcBef>
              <a:spcAft>
                <a:spcPts val="500"/>
              </a:spcAft>
            </a:pPr>
            <a:r>
              <a:rPr lang="en-US" dirty="0"/>
              <a:t>[2] </a:t>
            </a:r>
            <a:r>
              <a:rPr lang="en-US" dirty="0" err="1"/>
              <a:t>Tiv</a:t>
            </a:r>
            <a:r>
              <a:rPr lang="en-US" dirty="0"/>
              <a:t>, M., </a:t>
            </a:r>
            <a:r>
              <a:rPr lang="en-US" dirty="0" err="1"/>
              <a:t>Gullifer</a:t>
            </a:r>
            <a:r>
              <a:rPr lang="en-US" dirty="0"/>
              <a:t>, J. W., Feng, R. Y., &amp; </a:t>
            </a:r>
            <a:r>
              <a:rPr lang="en-US" dirty="0" err="1"/>
              <a:t>Titone</a:t>
            </a:r>
            <a:r>
              <a:rPr lang="en-US" dirty="0"/>
              <a:t>, D. (2020). Using network science to map what Montréal bilinguals talk about across languages and communicative contexts. Journal of Neurolinguistics, 56, 100913.</a:t>
            </a:r>
          </a:p>
          <a:p>
            <a:pPr>
              <a:spcBef>
                <a:spcPts val="1400"/>
              </a:spcBef>
              <a:spcAft>
                <a:spcPts val="500"/>
              </a:spcAft>
            </a:pPr>
            <a:r>
              <a:rPr lang="en-US" dirty="0"/>
              <a:t>Stroop, J. R. (1935). Studies of interference in serial verbal reactions. Journal of Experimental Psychology, 18(6), 643–662. </a:t>
            </a:r>
          </a:p>
          <a:p>
            <a:pPr>
              <a:spcBef>
                <a:spcPts val="1400"/>
              </a:spcBef>
              <a:spcAft>
                <a:spcPts val="500"/>
              </a:spcAft>
            </a:pPr>
            <a:endParaRPr lang="en-US" dirty="0"/>
          </a:p>
          <a:p>
            <a:pPr>
              <a:spcBef>
                <a:spcPts val="1400"/>
              </a:spcBef>
              <a:spcAft>
                <a:spcPts val="500"/>
              </a:spcAft>
            </a:pPr>
            <a:endParaRPr lang="en-US" dirty="0"/>
          </a:p>
          <a:p>
            <a:pPr>
              <a:spcBef>
                <a:spcPts val="1400"/>
              </a:spcBef>
              <a:spcAft>
                <a:spcPts val="500"/>
              </a:spcAft>
            </a:pPr>
            <a:endParaRPr lang="en-US" dirty="0"/>
          </a:p>
          <a:p>
            <a:pPr>
              <a:spcBef>
                <a:spcPts val="1400"/>
              </a:spcBef>
              <a:spcAft>
                <a:spcPts val="500"/>
              </a:spcAft>
            </a:pPr>
            <a:endParaRPr lang="en-US" dirty="0"/>
          </a:p>
        </p:txBody>
      </p:sp>
      <p:sp>
        <p:nvSpPr>
          <p:cNvPr id="18" name="Text Placeholder 17">
            <a:extLst>
              <a:ext uri="{FF2B5EF4-FFF2-40B4-BE49-F238E27FC236}">
                <a16:creationId xmlns:a16="http://schemas.microsoft.com/office/drawing/2014/main" id="{E641D930-5617-634E-B179-DBF1A8A3CF60}"/>
              </a:ext>
            </a:extLst>
          </p:cNvPr>
          <p:cNvSpPr>
            <a:spLocks noGrp="1"/>
          </p:cNvSpPr>
          <p:nvPr>
            <p:ph type="body" sz="quarter" idx="28"/>
          </p:nvPr>
        </p:nvSpPr>
        <p:spPr>
          <a:xfrm>
            <a:off x="33627183" y="25200864"/>
            <a:ext cx="9806816" cy="3838021"/>
          </a:xfrm>
        </p:spPr>
        <p:txBody>
          <a:bodyPr/>
          <a:lstStyle/>
          <a:p>
            <a:r>
              <a:rPr lang="en-US" dirty="0"/>
              <a:t>Thank you to Dr. Eleonora E. Rossi for giving me this great opportunity to being part of this project.</a:t>
            </a:r>
          </a:p>
          <a:p>
            <a:endParaRPr lang="en-US" dirty="0"/>
          </a:p>
          <a:p>
            <a:pPr algn="ctr"/>
            <a:r>
              <a:rPr lang="en-US" dirty="0"/>
              <a:t>Questions about the project? </a:t>
            </a:r>
          </a:p>
          <a:p>
            <a:pPr algn="ctr"/>
            <a:r>
              <a:rPr lang="en-US" dirty="0"/>
              <a:t>Email me at </a:t>
            </a:r>
            <a:r>
              <a:rPr lang="en-US" dirty="0">
                <a:hlinkClick r:id="rId4"/>
              </a:rPr>
              <a:t>rcabreraperez@ufl.edu</a:t>
            </a:r>
            <a:r>
              <a:rPr lang="en-US" dirty="0"/>
              <a:t> </a:t>
            </a:r>
          </a:p>
        </p:txBody>
      </p:sp>
      <p:pic>
        <p:nvPicPr>
          <p:cNvPr id="22" name="Picture 21">
            <a:extLst>
              <a:ext uri="{FF2B5EF4-FFF2-40B4-BE49-F238E27FC236}">
                <a16:creationId xmlns:a16="http://schemas.microsoft.com/office/drawing/2014/main" id="{717C10FE-EB68-4F35-A4B6-7378745BB4AF}"/>
              </a:ext>
            </a:extLst>
          </p:cNvPr>
          <p:cNvPicPr>
            <a:picLocks noChangeAspect="1"/>
          </p:cNvPicPr>
          <p:nvPr/>
        </p:nvPicPr>
        <p:blipFill>
          <a:blip r:embed="rId3"/>
          <a:stretch>
            <a:fillRect/>
          </a:stretch>
        </p:blipFill>
        <p:spPr>
          <a:xfrm>
            <a:off x="10815202" y="18597652"/>
            <a:ext cx="10059272" cy="3569295"/>
          </a:xfrm>
          <a:prstGeom prst="rect">
            <a:avLst/>
          </a:prstGeom>
        </p:spPr>
      </p:pic>
      <p:sp>
        <p:nvSpPr>
          <p:cNvPr id="28" name="TextBox 27">
            <a:extLst>
              <a:ext uri="{FF2B5EF4-FFF2-40B4-BE49-F238E27FC236}">
                <a16:creationId xmlns:a16="http://schemas.microsoft.com/office/drawing/2014/main" id="{48B5533B-0097-4BBB-8C1D-A39499AEF2D5}"/>
              </a:ext>
            </a:extLst>
          </p:cNvPr>
          <p:cNvSpPr txBox="1"/>
          <p:nvPr/>
        </p:nvSpPr>
        <p:spPr>
          <a:xfrm>
            <a:off x="12272263" y="17751129"/>
            <a:ext cx="8602211" cy="1200329"/>
          </a:xfrm>
          <a:prstGeom prst="rect">
            <a:avLst/>
          </a:prstGeom>
          <a:noFill/>
        </p:spPr>
        <p:txBody>
          <a:bodyPr wrap="square">
            <a:spAutoFit/>
          </a:bodyPr>
          <a:lstStyle/>
          <a:p>
            <a:pPr algn="ctr"/>
            <a:r>
              <a:rPr lang="en-US" sz="3600" b="1" dirty="0">
                <a:solidFill>
                  <a:schemeClr val="accent1">
                    <a:lumMod val="50000"/>
                  </a:schemeClr>
                </a:solidFill>
              </a:rPr>
              <a:t>COGNITIVE CONTROL TASK: </a:t>
            </a:r>
          </a:p>
          <a:p>
            <a:pPr algn="ctr"/>
            <a:r>
              <a:rPr lang="en-US" sz="3600" b="1" dirty="0">
                <a:solidFill>
                  <a:schemeClr val="accent1">
                    <a:lumMod val="50000"/>
                  </a:schemeClr>
                </a:solidFill>
              </a:rPr>
              <a:t>STROOP &amp; FLANKER</a:t>
            </a:r>
            <a:endParaRPr lang="en-US" sz="3200" b="1" dirty="0">
              <a:solidFill>
                <a:schemeClr val="accent1">
                  <a:lumMod val="50000"/>
                </a:schemeClr>
              </a:solidFill>
            </a:endParaRPr>
          </a:p>
        </p:txBody>
      </p:sp>
      <p:pic>
        <p:nvPicPr>
          <p:cNvPr id="26" name="Picture 25">
            <a:extLst>
              <a:ext uri="{FF2B5EF4-FFF2-40B4-BE49-F238E27FC236}">
                <a16:creationId xmlns:a16="http://schemas.microsoft.com/office/drawing/2014/main" id="{E14A20E1-A465-4DBC-8877-778BB5542BBC}"/>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6751" r="14401"/>
          <a:stretch/>
        </p:blipFill>
        <p:spPr>
          <a:xfrm>
            <a:off x="15166427" y="23414309"/>
            <a:ext cx="6321973" cy="5414997"/>
          </a:xfrm>
          <a:prstGeom prst="rect">
            <a:avLst/>
          </a:prstGeom>
        </p:spPr>
      </p:pic>
      <p:pic>
        <p:nvPicPr>
          <p:cNvPr id="29" name="Picture 28">
            <a:extLst>
              <a:ext uri="{FF2B5EF4-FFF2-40B4-BE49-F238E27FC236}">
                <a16:creationId xmlns:a16="http://schemas.microsoft.com/office/drawing/2014/main" id="{B1BACE78-6F73-4953-A18E-E138486190BC}"/>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Lst>
          </a:blip>
          <a:srcRect l="3183" r="11114"/>
          <a:stretch/>
        </p:blipFill>
        <p:spPr>
          <a:xfrm>
            <a:off x="11913476" y="19012686"/>
            <a:ext cx="6321972" cy="5181918"/>
          </a:xfrm>
          <a:prstGeom prst="rect">
            <a:avLst/>
          </a:prstGeom>
        </p:spPr>
      </p:pic>
      <p:pic>
        <p:nvPicPr>
          <p:cNvPr id="27" name="Picture 26">
            <a:extLst>
              <a:ext uri="{FF2B5EF4-FFF2-40B4-BE49-F238E27FC236}">
                <a16:creationId xmlns:a16="http://schemas.microsoft.com/office/drawing/2014/main" id="{325EB2B0-FF5E-4E2D-AD53-01679BF1BCB7}"/>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Lst>
          </a:blip>
          <a:srcRect l="4424" r="6266"/>
          <a:stretch/>
        </p:blipFill>
        <p:spPr>
          <a:xfrm>
            <a:off x="11493061" y="26613977"/>
            <a:ext cx="5959367" cy="5271843"/>
          </a:xfrm>
          <a:prstGeom prst="rect">
            <a:avLst/>
          </a:prstGeom>
        </p:spPr>
      </p:pic>
      <p:pic>
        <p:nvPicPr>
          <p:cNvPr id="30" name="Picture 29">
            <a:extLst>
              <a:ext uri="{FF2B5EF4-FFF2-40B4-BE49-F238E27FC236}">
                <a16:creationId xmlns:a16="http://schemas.microsoft.com/office/drawing/2014/main" id="{8FA7643F-6CDA-43BF-9734-FC899987E92B}"/>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22507212" y="6208308"/>
            <a:ext cx="9849576" cy="4987791"/>
          </a:xfrm>
          <a:prstGeom prst="rect">
            <a:avLst/>
          </a:prstGeom>
        </p:spPr>
      </p:pic>
      <p:pic>
        <p:nvPicPr>
          <p:cNvPr id="33" name="Google Shape;81;p15">
            <a:extLst>
              <a:ext uri="{FF2B5EF4-FFF2-40B4-BE49-F238E27FC236}">
                <a16:creationId xmlns:a16="http://schemas.microsoft.com/office/drawing/2014/main" id="{E2C92EC3-4DBB-494F-B311-4C7B64537AFC}"/>
              </a:ext>
            </a:extLst>
          </p:cNvPr>
          <p:cNvPicPr preferRelativeResize="0"/>
          <p:nvPr/>
        </p:nvPicPr>
        <p:blipFill>
          <a:blip r:embed="rId13">
            <a:alphaModFix/>
            <a:extLst>
              <a:ext uri="{BEBA8EAE-BF5A-486C-A8C5-ECC9F3942E4B}">
                <a14:imgProps xmlns:a14="http://schemas.microsoft.com/office/drawing/2010/main">
                  <a14:imgLayer r:embed="rId14">
                    <a14:imgEffect>
                      <a14:sharpenSoften amount="50000"/>
                    </a14:imgEffect>
                  </a14:imgLayer>
                </a14:imgProps>
              </a:ext>
            </a:extLst>
          </a:blip>
          <a:stretch>
            <a:fillRect/>
          </a:stretch>
        </p:blipFill>
        <p:spPr>
          <a:xfrm>
            <a:off x="22750513" y="11582545"/>
            <a:ext cx="9514980" cy="2682525"/>
          </a:xfrm>
          <a:prstGeom prst="rect">
            <a:avLst/>
          </a:prstGeom>
          <a:noFill/>
          <a:ln>
            <a:noFill/>
          </a:ln>
        </p:spPr>
      </p:pic>
      <p:pic>
        <p:nvPicPr>
          <p:cNvPr id="32" name="Picture 31">
            <a:extLst>
              <a:ext uri="{FF2B5EF4-FFF2-40B4-BE49-F238E27FC236}">
                <a16:creationId xmlns:a16="http://schemas.microsoft.com/office/drawing/2014/main" id="{21D9D88F-70CA-494D-B1E7-885AA630AAC5}"/>
              </a:ext>
            </a:extLst>
          </p:cNvPr>
          <p:cNvPicPr>
            <a:picLocks noChangeAspect="1"/>
          </p:cNvPicPr>
          <p:nvPr/>
        </p:nvPicPr>
        <p:blipFill rotWithShape="1">
          <a:blip r:embed="rId15"/>
          <a:srcRect t="6230"/>
          <a:stretch/>
        </p:blipFill>
        <p:spPr>
          <a:xfrm>
            <a:off x="22750513" y="14394163"/>
            <a:ext cx="9514981" cy="5056247"/>
          </a:xfrm>
          <a:prstGeom prst="rect">
            <a:avLst/>
          </a:prstGeom>
        </p:spPr>
      </p:pic>
      <p:sp>
        <p:nvSpPr>
          <p:cNvPr id="39" name="TextBox 38">
            <a:extLst>
              <a:ext uri="{FF2B5EF4-FFF2-40B4-BE49-F238E27FC236}">
                <a16:creationId xmlns:a16="http://schemas.microsoft.com/office/drawing/2014/main" id="{A021F08A-7621-4973-B2B8-46C90B477AB0}"/>
              </a:ext>
            </a:extLst>
          </p:cNvPr>
          <p:cNvSpPr txBox="1"/>
          <p:nvPr/>
        </p:nvSpPr>
        <p:spPr>
          <a:xfrm>
            <a:off x="22654384" y="19919361"/>
            <a:ext cx="9514981" cy="1384995"/>
          </a:xfrm>
          <a:prstGeom prst="rect">
            <a:avLst/>
          </a:prstGeom>
          <a:noFill/>
        </p:spPr>
        <p:txBody>
          <a:bodyPr wrap="square">
            <a:spAutoFit/>
          </a:bodyPr>
          <a:lstStyle/>
          <a:p>
            <a:r>
              <a:rPr lang="en-US" sz="2800" b="1" dirty="0"/>
              <a:t>EGO: </a:t>
            </a:r>
            <a:r>
              <a:rPr lang="en-US" sz="2800" dirty="0"/>
              <a:t>Individual being tested</a:t>
            </a:r>
          </a:p>
          <a:p>
            <a:r>
              <a:rPr lang="en-US" sz="2800" b="1" dirty="0"/>
              <a:t>ALTER: </a:t>
            </a:r>
            <a:r>
              <a:rPr lang="en-US" sz="2800" dirty="0"/>
              <a:t>Individual from ego’s social network(family, friend, classmate) </a:t>
            </a:r>
          </a:p>
        </p:txBody>
      </p:sp>
      <p:pic>
        <p:nvPicPr>
          <p:cNvPr id="36" name="Picture 35">
            <a:extLst>
              <a:ext uri="{FF2B5EF4-FFF2-40B4-BE49-F238E27FC236}">
                <a16:creationId xmlns:a16="http://schemas.microsoft.com/office/drawing/2014/main" id="{A9396307-4D75-4FFA-B99B-AD1581666E96}"/>
              </a:ext>
            </a:extLst>
          </p:cNvPr>
          <p:cNvPicPr>
            <a:picLocks noChangeAspect="1"/>
          </p:cNvPicPr>
          <p:nvPr/>
        </p:nvPicPr>
        <p:blipFill>
          <a:blip r:embed="rId16"/>
          <a:stretch>
            <a:fillRect/>
          </a:stretch>
        </p:blipFill>
        <p:spPr>
          <a:xfrm>
            <a:off x="22402135" y="21427116"/>
            <a:ext cx="9592879" cy="5730669"/>
          </a:xfrm>
          <a:prstGeom prst="rect">
            <a:avLst/>
          </a:prstGeom>
        </p:spPr>
      </p:pic>
      <p:sp>
        <p:nvSpPr>
          <p:cNvPr id="38" name="TextBox 37">
            <a:extLst>
              <a:ext uri="{FF2B5EF4-FFF2-40B4-BE49-F238E27FC236}">
                <a16:creationId xmlns:a16="http://schemas.microsoft.com/office/drawing/2014/main" id="{1AEC963B-AD14-4C0A-B30B-CC8925F69BE0}"/>
              </a:ext>
            </a:extLst>
          </p:cNvPr>
          <p:cNvSpPr txBox="1"/>
          <p:nvPr/>
        </p:nvSpPr>
        <p:spPr>
          <a:xfrm>
            <a:off x="22586673" y="27443807"/>
            <a:ext cx="9282718" cy="954107"/>
          </a:xfrm>
          <a:prstGeom prst="rect">
            <a:avLst/>
          </a:prstGeom>
          <a:noFill/>
        </p:spPr>
        <p:txBody>
          <a:bodyPr wrap="square" rtlCol="0">
            <a:spAutoFit/>
          </a:bodyPr>
          <a:lstStyle/>
          <a:p>
            <a:r>
              <a:rPr lang="en-US" sz="2800" dirty="0"/>
              <a:t>This how a social network looks like after naming all alters. Image taken from Vacca, et al. 2019</a:t>
            </a:r>
          </a:p>
        </p:txBody>
      </p:sp>
      <p:sp>
        <p:nvSpPr>
          <p:cNvPr id="43" name="TextBox 42">
            <a:extLst>
              <a:ext uri="{FF2B5EF4-FFF2-40B4-BE49-F238E27FC236}">
                <a16:creationId xmlns:a16="http://schemas.microsoft.com/office/drawing/2014/main" id="{0FE766C1-C14F-4A46-9F99-33B7BAC7C38B}"/>
              </a:ext>
            </a:extLst>
          </p:cNvPr>
          <p:cNvSpPr txBox="1"/>
          <p:nvPr/>
        </p:nvSpPr>
        <p:spPr>
          <a:xfrm>
            <a:off x="22557214" y="28506140"/>
            <a:ext cx="9282719" cy="646331"/>
          </a:xfrm>
          <a:prstGeom prst="rect">
            <a:avLst/>
          </a:prstGeom>
          <a:noFill/>
        </p:spPr>
        <p:txBody>
          <a:bodyPr wrap="square">
            <a:spAutoFit/>
          </a:bodyPr>
          <a:lstStyle/>
          <a:p>
            <a:pPr algn="ctr"/>
            <a:r>
              <a:rPr lang="en-US" sz="3600" b="1" dirty="0">
                <a:solidFill>
                  <a:schemeClr val="accent1">
                    <a:lumMod val="50000"/>
                  </a:schemeClr>
                </a:solidFill>
              </a:rPr>
              <a:t>GOALS</a:t>
            </a:r>
          </a:p>
        </p:txBody>
      </p:sp>
      <p:sp>
        <p:nvSpPr>
          <p:cNvPr id="45" name="TextBox 44">
            <a:extLst>
              <a:ext uri="{FF2B5EF4-FFF2-40B4-BE49-F238E27FC236}">
                <a16:creationId xmlns:a16="http://schemas.microsoft.com/office/drawing/2014/main" id="{C58C50C7-E833-4995-ACE3-C7F7CBAAD3CA}"/>
              </a:ext>
            </a:extLst>
          </p:cNvPr>
          <p:cNvSpPr txBox="1"/>
          <p:nvPr/>
        </p:nvSpPr>
        <p:spPr>
          <a:xfrm>
            <a:off x="22528592" y="29266875"/>
            <a:ext cx="9806816" cy="2062103"/>
          </a:xfrm>
          <a:prstGeom prst="rect">
            <a:avLst/>
          </a:prstGeom>
          <a:noFill/>
        </p:spPr>
        <p:txBody>
          <a:bodyPr wrap="square">
            <a:spAutoFit/>
          </a:bodyPr>
          <a:lstStyle/>
          <a:p>
            <a:pPr marL="457200" indent="-457200">
              <a:buFont typeface="Arial" panose="020B0604020202020204" pitchFamily="34" charset="0"/>
              <a:buChar char="•"/>
            </a:pPr>
            <a:r>
              <a:rPr lang="en-US" sz="3200" dirty="0"/>
              <a:t>Capture how bilinguals' language use changes over time.</a:t>
            </a:r>
          </a:p>
          <a:p>
            <a:pPr marL="457200" indent="-457200">
              <a:buFont typeface="Arial" panose="020B0604020202020204" pitchFamily="34" charset="0"/>
              <a:buChar char="•"/>
            </a:pPr>
            <a:r>
              <a:rPr lang="en-US" sz="3200" dirty="0"/>
              <a:t>How bilinguals’ social network develops in terms of external and internal demands. </a:t>
            </a:r>
          </a:p>
        </p:txBody>
      </p:sp>
      <p:pic>
        <p:nvPicPr>
          <p:cNvPr id="44" name="Picture 43">
            <a:extLst>
              <a:ext uri="{FF2B5EF4-FFF2-40B4-BE49-F238E27FC236}">
                <a16:creationId xmlns:a16="http://schemas.microsoft.com/office/drawing/2014/main" id="{77085C28-5991-4EAD-8737-7E7464543F73}"/>
              </a:ext>
            </a:extLst>
          </p:cNvPr>
          <p:cNvPicPr>
            <a:picLocks noChangeAspect="1"/>
          </p:cNvPicPr>
          <p:nvPr/>
        </p:nvPicPr>
        <p:blipFill>
          <a:blip r:embed="rId17">
            <a:extLst>
              <a:ext uri="{BEBA8EAE-BF5A-486C-A8C5-ECC9F3942E4B}">
                <a14:imgProps xmlns:a14="http://schemas.microsoft.com/office/drawing/2010/main">
                  <a14:imgLayer r:embed="rId18">
                    <a14:imgEffect>
                      <a14:sharpenSoften amount="50000"/>
                    </a14:imgEffect>
                  </a14:imgLayer>
                </a14:imgProps>
              </a:ext>
            </a:extLst>
          </a:blip>
          <a:stretch>
            <a:fillRect/>
          </a:stretch>
        </p:blipFill>
        <p:spPr>
          <a:xfrm>
            <a:off x="37804659" y="29685217"/>
            <a:ext cx="5264260" cy="2062103"/>
          </a:xfrm>
          <a:prstGeom prst="rect">
            <a:avLst/>
          </a:prstGeom>
        </p:spPr>
      </p:pic>
      <p:pic>
        <p:nvPicPr>
          <p:cNvPr id="46" name="Picture 45">
            <a:extLst>
              <a:ext uri="{FF2B5EF4-FFF2-40B4-BE49-F238E27FC236}">
                <a16:creationId xmlns:a16="http://schemas.microsoft.com/office/drawing/2014/main" id="{468DB59B-A032-4C42-A6A3-723E1A6F53F4}"/>
              </a:ext>
            </a:extLst>
          </p:cNvPr>
          <p:cNvPicPr>
            <a:picLocks noChangeAspect="1"/>
          </p:cNvPicPr>
          <p:nvPr/>
        </p:nvPicPr>
        <p:blipFill>
          <a:blip r:embed="rId19">
            <a:extLst>
              <a:ext uri="{BEBA8EAE-BF5A-486C-A8C5-ECC9F3942E4B}">
                <a14:imgProps xmlns:a14="http://schemas.microsoft.com/office/drawing/2010/main">
                  <a14:imgLayer r:embed="rId20">
                    <a14:imgEffect>
                      <a14:sharpenSoften amount="50000"/>
                    </a14:imgEffect>
                  </a14:imgLayer>
                </a14:imgProps>
              </a:ext>
            </a:extLst>
          </a:blip>
          <a:stretch>
            <a:fillRect/>
          </a:stretch>
        </p:blipFill>
        <p:spPr>
          <a:xfrm>
            <a:off x="33961589" y="29724439"/>
            <a:ext cx="3464416" cy="1993452"/>
          </a:xfrm>
          <a:prstGeom prst="rect">
            <a:avLst/>
          </a:prstGeom>
        </p:spPr>
      </p:pic>
    </p:spTree>
    <p:extLst>
      <p:ext uri="{BB962C8B-B14F-4D97-AF65-F5344CB8AC3E}">
        <p14:creationId xmlns:p14="http://schemas.microsoft.com/office/powerpoint/2010/main" val="183389920"/>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1365</TotalTime>
  <Words>738</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Arial Narrow</vt:lpstr>
      <vt:lpstr>Calibri</vt:lpstr>
      <vt:lpstr>Trebuchet MS</vt:lpstr>
      <vt:lpstr>Wingdings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UF LAS User</cp:lastModifiedBy>
  <cp:revision>27</cp:revision>
  <dcterms:created xsi:type="dcterms:W3CDTF">2019-01-07T21:49:45Z</dcterms:created>
  <dcterms:modified xsi:type="dcterms:W3CDTF">2023-03-09T18:34:01Z</dcterms:modified>
</cp:coreProperties>
</file>